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3"/>
  </p:notesMasterIdLst>
  <p:sldIdLst>
    <p:sldId id="791" r:id="rId5"/>
    <p:sldId id="792" r:id="rId6"/>
    <p:sldId id="793" r:id="rId7"/>
    <p:sldId id="794" r:id="rId8"/>
    <p:sldId id="795" r:id="rId9"/>
    <p:sldId id="796" r:id="rId10"/>
    <p:sldId id="797" r:id="rId11"/>
    <p:sldId id="337" r:id="rId12"/>
    <p:sldId id="318" r:id="rId13"/>
    <p:sldId id="662" r:id="rId14"/>
    <p:sldId id="666" r:id="rId15"/>
    <p:sldId id="332" r:id="rId16"/>
    <p:sldId id="667" r:id="rId17"/>
    <p:sldId id="668" r:id="rId18"/>
    <p:sldId id="669" r:id="rId19"/>
    <p:sldId id="670" r:id="rId20"/>
    <p:sldId id="787" r:id="rId21"/>
    <p:sldId id="629" r:id="rId22"/>
    <p:sldId id="630" r:id="rId23"/>
    <p:sldId id="516" r:id="rId24"/>
    <p:sldId id="641" r:id="rId25"/>
    <p:sldId id="650" r:id="rId26"/>
    <p:sldId id="463" r:id="rId27"/>
    <p:sldId id="306" r:id="rId28"/>
    <p:sldId id="446" r:id="rId29"/>
    <p:sldId id="272" r:id="rId30"/>
    <p:sldId id="447" r:id="rId31"/>
    <p:sldId id="448" r:id="rId32"/>
    <p:sldId id="449" r:id="rId33"/>
    <p:sldId id="450" r:id="rId34"/>
    <p:sldId id="451" r:id="rId35"/>
    <p:sldId id="285" r:id="rId36"/>
    <p:sldId id="452" r:id="rId37"/>
    <p:sldId id="259" r:id="rId38"/>
    <p:sldId id="453" r:id="rId39"/>
    <p:sldId id="454" r:id="rId40"/>
    <p:sldId id="456" r:id="rId41"/>
    <p:sldId id="266" r:id="rId42"/>
    <p:sldId id="267" r:id="rId43"/>
    <p:sldId id="268" r:id="rId44"/>
    <p:sldId id="457" r:id="rId45"/>
    <p:sldId id="297" r:id="rId46"/>
    <p:sldId id="458" r:id="rId47"/>
    <p:sldId id="459" r:id="rId48"/>
    <p:sldId id="303" r:id="rId49"/>
    <p:sldId id="460" r:id="rId50"/>
    <p:sldId id="461" r:id="rId51"/>
    <p:sldId id="46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6" autoAdjust="0"/>
    <p:restoredTop sz="94660"/>
  </p:normalViewPr>
  <p:slideViewPr>
    <p:cSldViewPr snapToGrid="0">
      <p:cViewPr varScale="1">
        <p:scale>
          <a:sx n="98" d="100"/>
          <a:sy n="98" d="100"/>
        </p:scale>
        <p:origin x="54"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8BC77-433E-4EDC-8749-49AFFD5EC665}" type="datetimeFigureOut">
              <a:rPr lang="en-US" smtClean="0"/>
              <a:t>Wed-19-Feb-20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71EDC0-4376-49E9-959E-77AED5527C08}" type="slidenum">
              <a:rPr lang="en-US" smtClean="0"/>
              <a:t>‹#›</a:t>
            </a:fld>
            <a:endParaRPr lang="en-US"/>
          </a:p>
        </p:txBody>
      </p:sp>
    </p:spTree>
    <p:extLst>
      <p:ext uri="{BB962C8B-B14F-4D97-AF65-F5344CB8AC3E}">
        <p14:creationId xmlns:p14="http://schemas.microsoft.com/office/powerpoint/2010/main" val="4014751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Researchers</a:t>
            </a:r>
            <a:r>
              <a:rPr lang="en-US" baseline="0" dirty="0"/>
              <a:t> at Google &amp; Montreal develop a new approach for MT</a:t>
            </a:r>
          </a:p>
          <a:p>
            <a:pPr lvl="1"/>
            <a:r>
              <a:rPr lang="en-US" baseline="0" dirty="0"/>
              <a:t>What is NMT?</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A large neural network trained end-to-end.</a:t>
            </a:r>
          </a:p>
          <a:p>
            <a:pPr lvl="1"/>
            <a:r>
              <a:rPr lang="en-US" dirty="0"/>
              <a:t>Reads the entire source sentence.</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Produces a translation one word at a time.</a:t>
            </a:r>
          </a:p>
          <a:p>
            <a:pPr lvl="1"/>
            <a:endParaRPr lang="en-US" dirty="0"/>
          </a:p>
          <a:p>
            <a:pPr lvl="1"/>
            <a:r>
              <a:rPr lang="en-US" dirty="0"/>
              <a:t>Advantages</a:t>
            </a:r>
          </a:p>
          <a:p>
            <a:pPr lvl="1"/>
            <a:r>
              <a:rPr lang="en-US" dirty="0"/>
              <a:t>Input sequence, output</a:t>
            </a:r>
            <a:r>
              <a:rPr lang="en-US" baseline="0" dirty="0"/>
              <a:t> sequence</a:t>
            </a:r>
            <a:endParaRPr lang="en-US" dirty="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Generalization: source-conditioned LMs.</a:t>
            </a:r>
          </a:p>
          <a:p>
            <a:pPr lvl="1"/>
            <a:r>
              <a:rPr lang="en-US" dirty="0"/>
              <a:t>30,</a:t>
            </a:r>
            <a:r>
              <a:rPr lang="en-US" baseline="0" dirty="0"/>
              <a:t> 50-gram LMs</a:t>
            </a:r>
            <a:endParaRPr lang="en-US" dirty="0"/>
          </a:p>
          <a:p>
            <a:pPr lvl="1"/>
            <a:r>
              <a:rPr lang="en-US" dirty="0"/>
              <a:t>Dimensionality reduction: no gigantic PTs or LMs.</a:t>
            </a:r>
          </a:p>
          <a:p>
            <a:pPr lvl="1"/>
            <a:r>
              <a:rPr lang="en-US" dirty="0"/>
              <a:t>Simple beam-search decoder.</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8176E8-50BD-DB4D-99EF-68BAB455153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76428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In caption generation: image /text (</a:t>
            </a:r>
            <a:r>
              <a:rPr lang="en-US" dirty="0" err="1"/>
              <a:t>Xu</a:t>
            </a:r>
            <a:r>
              <a:rPr lang="en-US" dirty="0"/>
              <a:t> et al., ’15).</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8176E8-50BD-DB4D-99EF-68BAB455153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24680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In caption generation: image /text (</a:t>
            </a:r>
            <a:r>
              <a:rPr lang="en-US" dirty="0" err="1"/>
              <a:t>Xu</a:t>
            </a:r>
            <a:r>
              <a:rPr lang="en-US" dirty="0"/>
              <a:t> et al., ’15).</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8176E8-50BD-DB4D-99EF-68BAB455153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99707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In caption generation: image /text (</a:t>
            </a:r>
            <a:r>
              <a:rPr lang="en-US" dirty="0" err="1"/>
              <a:t>Xu</a:t>
            </a:r>
            <a:r>
              <a:rPr lang="en-US" dirty="0"/>
              <a:t> et al., ’15).</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8176E8-50BD-DB4D-99EF-68BAB455153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4536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In caption generation: image /text (</a:t>
            </a:r>
            <a:r>
              <a:rPr lang="en-US" dirty="0" err="1"/>
              <a:t>Xu</a:t>
            </a:r>
            <a:r>
              <a:rPr lang="en-US" dirty="0"/>
              <a:t> et al., ’15).</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8176E8-50BD-DB4D-99EF-68BAB455153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0510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In caption generation: image /text (</a:t>
            </a:r>
            <a:r>
              <a:rPr lang="en-US" dirty="0" err="1"/>
              <a:t>Xu</a:t>
            </a:r>
            <a:r>
              <a:rPr lang="en-US" dirty="0"/>
              <a:t> et al., ’15).</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8176E8-50BD-DB4D-99EF-68BAB455153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85178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In caption generation: image /text (</a:t>
            </a:r>
            <a:r>
              <a:rPr lang="en-US" dirty="0" err="1"/>
              <a:t>Xu</a:t>
            </a:r>
            <a:r>
              <a:rPr lang="en-US" dirty="0"/>
              <a:t> et al., ’15).</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8176E8-50BD-DB4D-99EF-68BAB455153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9402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a:t>
            </a:r>
            <a:r>
              <a:rPr lang="en-US" baseline="0" dirty="0"/>
              <a:t> g</a:t>
            </a:r>
            <a:r>
              <a:rPr lang="en-US" dirty="0"/>
              <a:t>ive</a:t>
            </a:r>
            <a:r>
              <a:rPr lang="en-US" baseline="0" dirty="0"/>
              <a:t> a quick tutorial to cover, as much as I can, state-of-the-art DSL and DRL methods. Then I will ask Li to lead the discussion on how we leverage all these methods to build an AGI engine for MS so as to build an intelligent conversation platform to support Bing Next scenarios.</a:t>
            </a:r>
          </a:p>
          <a:p>
            <a:endParaRPr lang="en-US" baseline="0" dirty="0"/>
          </a:p>
          <a:p>
            <a:r>
              <a:rPr lang="en-US" baseline="0" dirty="0"/>
              <a:t>Let us start with DSL. I will present a list of ML/NLP tasks, and for each I introduce the best DL models. E.g., </a:t>
            </a:r>
            <a:endParaRPr lang="en-US" dirty="0"/>
          </a:p>
        </p:txBody>
      </p:sp>
      <p:sp>
        <p:nvSpPr>
          <p:cNvPr id="4" name="Slide Number Placeholder 3"/>
          <p:cNvSpPr>
            <a:spLocks noGrp="1"/>
          </p:cNvSpPr>
          <p:nvPr>
            <p:ph type="sldNum" sz="quarter" idx="10"/>
          </p:nvPr>
        </p:nvSpPr>
        <p:spPr/>
        <p:txBody>
          <a:bodyPr/>
          <a:lstStyle/>
          <a:p>
            <a:fld id="{9728B4AE-D0A7-4C3A-9112-0B7E8A363292}" type="slidenum">
              <a:rPr lang="en-US" smtClean="0"/>
              <a:t>47</a:t>
            </a:fld>
            <a:endParaRPr lang="en-US"/>
          </a:p>
        </p:txBody>
      </p:sp>
    </p:spTree>
    <p:extLst>
      <p:ext uri="{BB962C8B-B14F-4D97-AF65-F5344CB8AC3E}">
        <p14:creationId xmlns:p14="http://schemas.microsoft.com/office/powerpoint/2010/main" val="3027641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Researchers</a:t>
            </a:r>
            <a:r>
              <a:rPr lang="en-US" baseline="0" dirty="0"/>
              <a:t> at Google &amp; Montreal develop a new approach for MT</a:t>
            </a:r>
          </a:p>
          <a:p>
            <a:pPr lvl="1"/>
            <a:r>
              <a:rPr lang="en-US" baseline="0" dirty="0"/>
              <a:t>What is NMT?</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A large neural network trained end-to-end.</a:t>
            </a:r>
          </a:p>
          <a:p>
            <a:pPr lvl="1"/>
            <a:r>
              <a:rPr lang="en-US" dirty="0"/>
              <a:t>Reads the entire source sentence.</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Produces a translation one word at a time.</a:t>
            </a:r>
          </a:p>
          <a:p>
            <a:pPr lvl="1"/>
            <a:endParaRPr lang="en-US" dirty="0"/>
          </a:p>
          <a:p>
            <a:pPr lvl="1"/>
            <a:r>
              <a:rPr lang="en-US" dirty="0"/>
              <a:t>Advantages</a:t>
            </a:r>
          </a:p>
          <a:p>
            <a:pPr lvl="1"/>
            <a:r>
              <a:rPr lang="en-US" dirty="0"/>
              <a:t>Input sequence, output</a:t>
            </a:r>
            <a:r>
              <a:rPr lang="en-US" baseline="0" dirty="0"/>
              <a:t> sequence</a:t>
            </a:r>
            <a:endParaRPr lang="en-US" dirty="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Generalization: source-conditioned LMs.</a:t>
            </a:r>
          </a:p>
          <a:p>
            <a:pPr lvl="1"/>
            <a:r>
              <a:rPr lang="en-US" dirty="0"/>
              <a:t>30,</a:t>
            </a:r>
            <a:r>
              <a:rPr lang="en-US" baseline="0" dirty="0"/>
              <a:t> 50-gram LMs</a:t>
            </a:r>
            <a:endParaRPr lang="en-US" dirty="0"/>
          </a:p>
          <a:p>
            <a:pPr lvl="1"/>
            <a:r>
              <a:rPr lang="en-US" dirty="0"/>
              <a:t>Dimensionality reduction: no gigantic PTs or LMs.</a:t>
            </a:r>
          </a:p>
          <a:p>
            <a:pPr lvl="1"/>
            <a:r>
              <a:rPr lang="en-US" dirty="0"/>
              <a:t>Simple beam-search decoder.</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8176E8-50BD-DB4D-99EF-68BAB455153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39689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Researchers</a:t>
            </a:r>
            <a:r>
              <a:rPr lang="en-US" baseline="0" dirty="0"/>
              <a:t> at Google &amp; Montreal develop a new approach for MT</a:t>
            </a:r>
          </a:p>
          <a:p>
            <a:pPr lvl="1"/>
            <a:r>
              <a:rPr lang="en-US" baseline="0" dirty="0"/>
              <a:t>What is NMT?</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A large neural network trained end-to-end.</a:t>
            </a:r>
          </a:p>
          <a:p>
            <a:pPr lvl="1"/>
            <a:r>
              <a:rPr lang="en-US" dirty="0"/>
              <a:t>Reads the entire source sentence.</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Produces a translation one word at a time.</a:t>
            </a:r>
          </a:p>
          <a:p>
            <a:pPr lvl="1"/>
            <a:endParaRPr lang="en-US" dirty="0"/>
          </a:p>
          <a:p>
            <a:pPr lvl="1"/>
            <a:r>
              <a:rPr lang="en-US" dirty="0"/>
              <a:t>Advantages</a:t>
            </a:r>
          </a:p>
          <a:p>
            <a:pPr lvl="1"/>
            <a:r>
              <a:rPr lang="en-US" dirty="0"/>
              <a:t>Input sequence, output</a:t>
            </a:r>
            <a:r>
              <a:rPr lang="en-US" baseline="0" dirty="0"/>
              <a:t> sequence</a:t>
            </a:r>
            <a:endParaRPr lang="en-US" dirty="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Generalization: source-conditioned LMs.</a:t>
            </a:r>
          </a:p>
          <a:p>
            <a:pPr lvl="1"/>
            <a:r>
              <a:rPr lang="en-US" dirty="0"/>
              <a:t>30,</a:t>
            </a:r>
            <a:r>
              <a:rPr lang="en-US" baseline="0" dirty="0"/>
              <a:t> 50-gram LMs</a:t>
            </a:r>
            <a:endParaRPr lang="en-US" dirty="0"/>
          </a:p>
          <a:p>
            <a:pPr lvl="1"/>
            <a:r>
              <a:rPr lang="en-US" dirty="0"/>
              <a:t>Dimensionality reduction: no gigantic PTs or LMs.</a:t>
            </a:r>
          </a:p>
          <a:p>
            <a:pPr lvl="1"/>
            <a:r>
              <a:rPr lang="en-US" dirty="0"/>
              <a:t>Simple beam-search decoder.</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8176E8-50BD-DB4D-99EF-68BAB455153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22109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Researchers</a:t>
            </a:r>
            <a:r>
              <a:rPr lang="en-US" baseline="0" dirty="0"/>
              <a:t> at Google &amp; Montreal develop a new approach for MT</a:t>
            </a:r>
          </a:p>
          <a:p>
            <a:pPr lvl="1"/>
            <a:r>
              <a:rPr lang="en-US" baseline="0" dirty="0"/>
              <a:t>What is NMT?</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A large neural network trained end-to-end.</a:t>
            </a:r>
          </a:p>
          <a:p>
            <a:pPr lvl="1"/>
            <a:r>
              <a:rPr lang="en-US" dirty="0"/>
              <a:t>Reads the entire source sentence.</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Produces a translation one word at a time.</a:t>
            </a:r>
          </a:p>
          <a:p>
            <a:pPr lvl="1"/>
            <a:endParaRPr lang="en-US" dirty="0"/>
          </a:p>
          <a:p>
            <a:pPr lvl="1"/>
            <a:r>
              <a:rPr lang="en-US" dirty="0"/>
              <a:t>Advantages</a:t>
            </a:r>
          </a:p>
          <a:p>
            <a:pPr lvl="1"/>
            <a:r>
              <a:rPr lang="en-US" dirty="0"/>
              <a:t>Input sequence, output</a:t>
            </a:r>
            <a:r>
              <a:rPr lang="en-US" baseline="0" dirty="0"/>
              <a:t> sequence</a:t>
            </a:r>
            <a:endParaRPr lang="en-US" dirty="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Generalization: source-conditioned LMs.</a:t>
            </a:r>
          </a:p>
          <a:p>
            <a:pPr lvl="1"/>
            <a:r>
              <a:rPr lang="en-US" dirty="0"/>
              <a:t>30,</a:t>
            </a:r>
            <a:r>
              <a:rPr lang="en-US" baseline="0" dirty="0"/>
              <a:t> 50-gram LMs</a:t>
            </a:r>
            <a:endParaRPr lang="en-US" dirty="0"/>
          </a:p>
          <a:p>
            <a:pPr lvl="1"/>
            <a:r>
              <a:rPr lang="en-US" dirty="0"/>
              <a:t>Dimensionality reduction: no gigantic PTs or LMs.</a:t>
            </a:r>
          </a:p>
          <a:p>
            <a:pPr lvl="1"/>
            <a:r>
              <a:rPr lang="en-US" dirty="0"/>
              <a:t>Simple beam-search decoder.</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8176E8-50BD-DB4D-99EF-68BAB455153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17462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Researchers</a:t>
            </a:r>
            <a:r>
              <a:rPr lang="en-US" baseline="0" dirty="0"/>
              <a:t> at Google &amp; Montreal develop a new approach for MT</a:t>
            </a:r>
          </a:p>
          <a:p>
            <a:pPr lvl="1"/>
            <a:r>
              <a:rPr lang="en-US" baseline="0" dirty="0"/>
              <a:t>What is NMT?</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A large neural network trained end-to-end.</a:t>
            </a:r>
          </a:p>
          <a:p>
            <a:pPr lvl="1"/>
            <a:r>
              <a:rPr lang="en-US" dirty="0"/>
              <a:t>Reads the entire source sentence.</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Produces a translation one word at a time.</a:t>
            </a:r>
          </a:p>
          <a:p>
            <a:pPr lvl="1"/>
            <a:endParaRPr lang="en-US" dirty="0"/>
          </a:p>
          <a:p>
            <a:pPr lvl="1"/>
            <a:r>
              <a:rPr lang="en-US" dirty="0"/>
              <a:t>Advantages</a:t>
            </a:r>
          </a:p>
          <a:p>
            <a:pPr lvl="1"/>
            <a:r>
              <a:rPr lang="en-US" dirty="0"/>
              <a:t>Input sequence, output</a:t>
            </a:r>
            <a:r>
              <a:rPr lang="en-US" baseline="0" dirty="0"/>
              <a:t> sequence</a:t>
            </a:r>
            <a:endParaRPr lang="en-US" dirty="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Generalization: source-conditioned LMs.</a:t>
            </a:r>
          </a:p>
          <a:p>
            <a:pPr lvl="1"/>
            <a:r>
              <a:rPr lang="en-US" dirty="0"/>
              <a:t>30,</a:t>
            </a:r>
            <a:r>
              <a:rPr lang="en-US" baseline="0" dirty="0"/>
              <a:t> 50-gram LMs</a:t>
            </a:r>
            <a:endParaRPr lang="en-US" dirty="0"/>
          </a:p>
          <a:p>
            <a:pPr lvl="1"/>
            <a:r>
              <a:rPr lang="en-US" dirty="0"/>
              <a:t>Dimensionality reduction: no gigantic PTs or LMs.</a:t>
            </a:r>
          </a:p>
          <a:p>
            <a:pPr lvl="1"/>
            <a:r>
              <a:rPr lang="en-US" dirty="0"/>
              <a:t>Simple beam-search decoder.</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8176E8-50BD-DB4D-99EF-68BAB455153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8964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Researchers</a:t>
            </a:r>
            <a:r>
              <a:rPr lang="en-US" baseline="0" dirty="0"/>
              <a:t> at Google &amp; Montreal develop a new approach for MT</a:t>
            </a:r>
          </a:p>
          <a:p>
            <a:pPr lvl="1"/>
            <a:r>
              <a:rPr lang="en-US" baseline="0" dirty="0"/>
              <a:t>What is NMT?</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A large neural network trained end-to-end.</a:t>
            </a:r>
          </a:p>
          <a:p>
            <a:pPr lvl="1"/>
            <a:r>
              <a:rPr lang="en-US" dirty="0"/>
              <a:t>Reads the entire source sentence.</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Produces a translation one word at a time.</a:t>
            </a:r>
          </a:p>
          <a:p>
            <a:pPr lvl="1"/>
            <a:endParaRPr lang="en-US" dirty="0"/>
          </a:p>
          <a:p>
            <a:pPr lvl="1"/>
            <a:r>
              <a:rPr lang="en-US" dirty="0"/>
              <a:t>Advantages</a:t>
            </a:r>
          </a:p>
          <a:p>
            <a:pPr lvl="1"/>
            <a:r>
              <a:rPr lang="en-US" dirty="0"/>
              <a:t>Input sequence, output</a:t>
            </a:r>
            <a:r>
              <a:rPr lang="en-US" baseline="0" dirty="0"/>
              <a:t> sequence</a:t>
            </a:r>
            <a:endParaRPr lang="en-US" dirty="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Generalization: source-conditioned LMs.</a:t>
            </a:r>
          </a:p>
          <a:p>
            <a:pPr lvl="1"/>
            <a:r>
              <a:rPr lang="en-US" dirty="0"/>
              <a:t>30,</a:t>
            </a:r>
            <a:r>
              <a:rPr lang="en-US" baseline="0" dirty="0"/>
              <a:t> 50-gram LMs</a:t>
            </a:r>
            <a:endParaRPr lang="en-US" dirty="0"/>
          </a:p>
          <a:p>
            <a:pPr lvl="1"/>
            <a:r>
              <a:rPr lang="en-US" dirty="0"/>
              <a:t>Dimensionality reduction: no gigantic PTs or LMs.</a:t>
            </a:r>
          </a:p>
          <a:p>
            <a:pPr lvl="1"/>
            <a:r>
              <a:rPr lang="en-US" dirty="0"/>
              <a:t>Simple beam-search decoder.</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8176E8-50BD-DB4D-99EF-68BAB455153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20411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Researchers</a:t>
            </a:r>
            <a:r>
              <a:rPr lang="en-US" baseline="0" dirty="0"/>
              <a:t> at Google &amp; Montreal develop a new approach for MT</a:t>
            </a:r>
          </a:p>
          <a:p>
            <a:pPr lvl="1"/>
            <a:r>
              <a:rPr lang="en-US" baseline="0" dirty="0"/>
              <a:t>What is NMT?</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A large neural network trained end-to-end.</a:t>
            </a:r>
          </a:p>
          <a:p>
            <a:pPr lvl="1"/>
            <a:r>
              <a:rPr lang="en-US" dirty="0"/>
              <a:t>Reads the entire source sentence.</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Produces a translation one word at a time.</a:t>
            </a:r>
          </a:p>
          <a:p>
            <a:pPr lvl="1"/>
            <a:endParaRPr lang="en-US" dirty="0"/>
          </a:p>
          <a:p>
            <a:pPr lvl="1"/>
            <a:r>
              <a:rPr lang="en-US" dirty="0"/>
              <a:t>Advantages</a:t>
            </a:r>
          </a:p>
          <a:p>
            <a:pPr lvl="1"/>
            <a:r>
              <a:rPr lang="en-US" dirty="0"/>
              <a:t>Input sequence, output</a:t>
            </a:r>
            <a:r>
              <a:rPr lang="en-US" baseline="0" dirty="0"/>
              <a:t> sequence</a:t>
            </a:r>
            <a:endParaRPr lang="en-US" dirty="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Generalization: source-conditioned LMs.</a:t>
            </a:r>
          </a:p>
          <a:p>
            <a:pPr lvl="1"/>
            <a:r>
              <a:rPr lang="en-US" dirty="0"/>
              <a:t>30,</a:t>
            </a:r>
            <a:r>
              <a:rPr lang="en-US" baseline="0" dirty="0"/>
              <a:t> 50-gram LMs</a:t>
            </a:r>
            <a:endParaRPr lang="en-US" dirty="0"/>
          </a:p>
          <a:p>
            <a:pPr lvl="1"/>
            <a:r>
              <a:rPr lang="en-US" dirty="0"/>
              <a:t>Dimensionality reduction: no gigantic PTs or LMs.</a:t>
            </a:r>
          </a:p>
          <a:p>
            <a:pPr lvl="1"/>
            <a:r>
              <a:rPr lang="en-US" dirty="0"/>
              <a:t>Simple beam-search decoder.</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8176E8-50BD-DB4D-99EF-68BAB455153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32538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Researchers</a:t>
            </a:r>
            <a:r>
              <a:rPr lang="en-US" baseline="0" dirty="0"/>
              <a:t> at Google &amp; Montreal develop a new approach for MT</a:t>
            </a:r>
          </a:p>
          <a:p>
            <a:pPr lvl="1"/>
            <a:r>
              <a:rPr lang="en-US" baseline="0" dirty="0"/>
              <a:t>What is NMT?</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A large neural network trained end-to-end.</a:t>
            </a:r>
          </a:p>
          <a:p>
            <a:pPr lvl="1"/>
            <a:r>
              <a:rPr lang="en-US" dirty="0"/>
              <a:t>Reads the entire source sentence.</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Produces a translation one word at a time.</a:t>
            </a:r>
          </a:p>
          <a:p>
            <a:pPr lvl="1"/>
            <a:endParaRPr lang="en-US" dirty="0"/>
          </a:p>
          <a:p>
            <a:pPr lvl="1"/>
            <a:r>
              <a:rPr lang="en-US" dirty="0"/>
              <a:t>Advantages</a:t>
            </a:r>
          </a:p>
          <a:p>
            <a:pPr lvl="1"/>
            <a:r>
              <a:rPr lang="en-US" dirty="0"/>
              <a:t>Input sequence, output</a:t>
            </a:r>
            <a:r>
              <a:rPr lang="en-US" baseline="0" dirty="0"/>
              <a:t> sequence</a:t>
            </a:r>
            <a:endParaRPr lang="en-US" dirty="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Generalization: source-conditioned LMs.</a:t>
            </a:r>
          </a:p>
          <a:p>
            <a:pPr lvl="1"/>
            <a:r>
              <a:rPr lang="en-US" dirty="0"/>
              <a:t>30,</a:t>
            </a:r>
            <a:r>
              <a:rPr lang="en-US" baseline="0" dirty="0"/>
              <a:t> 50-gram LMs</a:t>
            </a:r>
            <a:endParaRPr lang="en-US" dirty="0"/>
          </a:p>
          <a:p>
            <a:pPr lvl="1"/>
            <a:r>
              <a:rPr lang="en-US" dirty="0"/>
              <a:t>Dimensionality reduction: no gigantic PTs or LMs.</a:t>
            </a:r>
          </a:p>
          <a:p>
            <a:pPr lvl="1"/>
            <a:r>
              <a:rPr lang="en-US" dirty="0"/>
              <a:t>Simple beam-search decoder.</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8176E8-50BD-DB4D-99EF-68BAB455153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14861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Researchers</a:t>
            </a:r>
            <a:r>
              <a:rPr lang="en-US" baseline="0" dirty="0"/>
              <a:t> at Google &amp; Montreal develop a new approach for MT</a:t>
            </a:r>
          </a:p>
          <a:p>
            <a:pPr lvl="1"/>
            <a:r>
              <a:rPr lang="en-US" baseline="0" dirty="0"/>
              <a:t>What is NMT?</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A large neural network trained end-to-end.</a:t>
            </a:r>
          </a:p>
          <a:p>
            <a:pPr lvl="1"/>
            <a:r>
              <a:rPr lang="en-US" dirty="0"/>
              <a:t>Reads the entire source sentence.</a:t>
            </a:r>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Produces a translation one word at a time.</a:t>
            </a:r>
          </a:p>
          <a:p>
            <a:pPr lvl="1"/>
            <a:endParaRPr lang="en-US" dirty="0"/>
          </a:p>
          <a:p>
            <a:pPr lvl="1"/>
            <a:r>
              <a:rPr lang="en-US" dirty="0"/>
              <a:t>Advantages</a:t>
            </a:r>
          </a:p>
          <a:p>
            <a:pPr lvl="1"/>
            <a:r>
              <a:rPr lang="en-US" dirty="0"/>
              <a:t>Input sequence, output</a:t>
            </a:r>
            <a:r>
              <a:rPr lang="en-US" baseline="0" dirty="0"/>
              <a:t> sequence</a:t>
            </a:r>
            <a:endParaRPr lang="en-US" dirty="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Generalization: source-conditioned LMs.</a:t>
            </a:r>
          </a:p>
          <a:p>
            <a:pPr lvl="1"/>
            <a:r>
              <a:rPr lang="en-US" dirty="0"/>
              <a:t>30,</a:t>
            </a:r>
            <a:r>
              <a:rPr lang="en-US" baseline="0" dirty="0"/>
              <a:t> 50-gram LMs</a:t>
            </a:r>
            <a:endParaRPr lang="en-US" dirty="0"/>
          </a:p>
          <a:p>
            <a:pPr lvl="1"/>
            <a:r>
              <a:rPr lang="en-US" dirty="0"/>
              <a:t>Dimensionality reduction: no gigantic PTs or LMs.</a:t>
            </a:r>
          </a:p>
          <a:p>
            <a:pPr lvl="1"/>
            <a:r>
              <a:rPr lang="en-US" dirty="0"/>
              <a:t>Simple beam-search decoder.</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8176E8-50BD-DB4D-99EF-68BAB455153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71919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340A0-E8E5-4E50-899F-DC535F3330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386C4E-E2A3-4DC6-BB2C-5DC392EBDD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D96B27-E65E-425F-88A3-5F13D07E1C6D}"/>
              </a:ext>
            </a:extLst>
          </p:cNvPr>
          <p:cNvSpPr>
            <a:spLocks noGrp="1"/>
          </p:cNvSpPr>
          <p:nvPr>
            <p:ph type="dt" sz="half" idx="10"/>
          </p:nvPr>
        </p:nvSpPr>
        <p:spPr/>
        <p:txBody>
          <a:bodyPr/>
          <a:lstStyle/>
          <a:p>
            <a:fld id="{C55BA561-1D9F-4096-A07F-A55EA6DCFDF0}" type="datetimeFigureOut">
              <a:rPr lang="en-US" smtClean="0"/>
              <a:t>Wed-19-Feb-20</a:t>
            </a:fld>
            <a:endParaRPr lang="en-US"/>
          </a:p>
        </p:txBody>
      </p:sp>
      <p:sp>
        <p:nvSpPr>
          <p:cNvPr id="5" name="Footer Placeholder 4">
            <a:extLst>
              <a:ext uri="{FF2B5EF4-FFF2-40B4-BE49-F238E27FC236}">
                <a16:creationId xmlns:a16="http://schemas.microsoft.com/office/drawing/2014/main" id="{DFFE2F3C-0DDA-4A81-9642-FA4974638F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CC9192-2249-4AAE-8BEA-B4B8A0524B18}"/>
              </a:ext>
            </a:extLst>
          </p:cNvPr>
          <p:cNvSpPr>
            <a:spLocks noGrp="1"/>
          </p:cNvSpPr>
          <p:nvPr>
            <p:ph type="sldNum" sz="quarter" idx="12"/>
          </p:nvPr>
        </p:nvSpPr>
        <p:spPr/>
        <p:txBody>
          <a:bodyPr/>
          <a:lstStyle/>
          <a:p>
            <a:fld id="{39282FC2-3DF1-4323-B126-019C36B7F6EF}" type="slidenum">
              <a:rPr lang="en-US" smtClean="0"/>
              <a:t>‹#›</a:t>
            </a:fld>
            <a:endParaRPr lang="en-US"/>
          </a:p>
        </p:txBody>
      </p:sp>
    </p:spTree>
    <p:extLst>
      <p:ext uri="{BB962C8B-B14F-4D97-AF65-F5344CB8AC3E}">
        <p14:creationId xmlns:p14="http://schemas.microsoft.com/office/powerpoint/2010/main" val="1267346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9CD4-2C56-4857-A5E3-FDFFCCB224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FCDD71-7A9D-4755-90B8-D10BF08E72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EC404C-20C0-426C-B074-CB14963FF78F}"/>
              </a:ext>
            </a:extLst>
          </p:cNvPr>
          <p:cNvSpPr>
            <a:spLocks noGrp="1"/>
          </p:cNvSpPr>
          <p:nvPr>
            <p:ph type="dt" sz="half" idx="10"/>
          </p:nvPr>
        </p:nvSpPr>
        <p:spPr/>
        <p:txBody>
          <a:bodyPr/>
          <a:lstStyle/>
          <a:p>
            <a:fld id="{C55BA561-1D9F-4096-A07F-A55EA6DCFDF0}" type="datetimeFigureOut">
              <a:rPr lang="en-US" smtClean="0"/>
              <a:t>Wed-19-Feb-20</a:t>
            </a:fld>
            <a:endParaRPr lang="en-US"/>
          </a:p>
        </p:txBody>
      </p:sp>
      <p:sp>
        <p:nvSpPr>
          <p:cNvPr id="5" name="Footer Placeholder 4">
            <a:extLst>
              <a:ext uri="{FF2B5EF4-FFF2-40B4-BE49-F238E27FC236}">
                <a16:creationId xmlns:a16="http://schemas.microsoft.com/office/drawing/2014/main" id="{146B4656-61C4-4681-9C4A-F76A14F87B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C3006F-FEC2-4CD7-9DD2-C11861B4212A}"/>
              </a:ext>
            </a:extLst>
          </p:cNvPr>
          <p:cNvSpPr>
            <a:spLocks noGrp="1"/>
          </p:cNvSpPr>
          <p:nvPr>
            <p:ph type="sldNum" sz="quarter" idx="12"/>
          </p:nvPr>
        </p:nvSpPr>
        <p:spPr/>
        <p:txBody>
          <a:bodyPr/>
          <a:lstStyle/>
          <a:p>
            <a:fld id="{39282FC2-3DF1-4323-B126-019C36B7F6EF}" type="slidenum">
              <a:rPr lang="en-US" smtClean="0"/>
              <a:t>‹#›</a:t>
            </a:fld>
            <a:endParaRPr lang="en-US"/>
          </a:p>
        </p:txBody>
      </p:sp>
    </p:spTree>
    <p:extLst>
      <p:ext uri="{BB962C8B-B14F-4D97-AF65-F5344CB8AC3E}">
        <p14:creationId xmlns:p14="http://schemas.microsoft.com/office/powerpoint/2010/main" val="737182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38BDA8-5182-4B01-8378-47E6F96131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7EA41F-6990-4AC1-9F4E-C83D06349E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456AD2-D96D-485C-8EED-74CA46AB9719}"/>
              </a:ext>
            </a:extLst>
          </p:cNvPr>
          <p:cNvSpPr>
            <a:spLocks noGrp="1"/>
          </p:cNvSpPr>
          <p:nvPr>
            <p:ph type="dt" sz="half" idx="10"/>
          </p:nvPr>
        </p:nvSpPr>
        <p:spPr/>
        <p:txBody>
          <a:bodyPr/>
          <a:lstStyle/>
          <a:p>
            <a:fld id="{C55BA561-1D9F-4096-A07F-A55EA6DCFDF0}" type="datetimeFigureOut">
              <a:rPr lang="en-US" smtClean="0"/>
              <a:t>Wed-19-Feb-20</a:t>
            </a:fld>
            <a:endParaRPr lang="en-US"/>
          </a:p>
        </p:txBody>
      </p:sp>
      <p:sp>
        <p:nvSpPr>
          <p:cNvPr id="5" name="Footer Placeholder 4">
            <a:extLst>
              <a:ext uri="{FF2B5EF4-FFF2-40B4-BE49-F238E27FC236}">
                <a16:creationId xmlns:a16="http://schemas.microsoft.com/office/drawing/2014/main" id="{EB58288A-E589-4ABD-973D-A3FB4C9EB2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7CDF46-0E5E-4816-9CD7-E358B4FF03AA}"/>
              </a:ext>
            </a:extLst>
          </p:cNvPr>
          <p:cNvSpPr>
            <a:spLocks noGrp="1"/>
          </p:cNvSpPr>
          <p:nvPr>
            <p:ph type="sldNum" sz="quarter" idx="12"/>
          </p:nvPr>
        </p:nvSpPr>
        <p:spPr/>
        <p:txBody>
          <a:bodyPr/>
          <a:lstStyle/>
          <a:p>
            <a:fld id="{39282FC2-3DF1-4323-B126-019C36B7F6EF}" type="slidenum">
              <a:rPr lang="en-US" smtClean="0"/>
              <a:t>‹#›</a:t>
            </a:fld>
            <a:endParaRPr lang="en-US"/>
          </a:p>
        </p:txBody>
      </p:sp>
    </p:spTree>
    <p:extLst>
      <p:ext uri="{BB962C8B-B14F-4D97-AF65-F5344CB8AC3E}">
        <p14:creationId xmlns:p14="http://schemas.microsoft.com/office/powerpoint/2010/main" val="2658989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8E051-75CB-4B41-9854-6E16E2D596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163B98-0539-4E6D-BDDB-4DF714F713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3EBBE0-345C-43CB-BCFB-191CBD965E17}"/>
              </a:ext>
            </a:extLst>
          </p:cNvPr>
          <p:cNvSpPr>
            <a:spLocks noGrp="1"/>
          </p:cNvSpPr>
          <p:nvPr>
            <p:ph type="dt" sz="half" idx="10"/>
          </p:nvPr>
        </p:nvSpPr>
        <p:spPr/>
        <p:txBody>
          <a:bodyPr/>
          <a:lstStyle/>
          <a:p>
            <a:fld id="{C55BA561-1D9F-4096-A07F-A55EA6DCFDF0}" type="datetimeFigureOut">
              <a:rPr lang="en-US" smtClean="0"/>
              <a:t>Wed-19-Feb-20</a:t>
            </a:fld>
            <a:endParaRPr lang="en-US"/>
          </a:p>
        </p:txBody>
      </p:sp>
      <p:sp>
        <p:nvSpPr>
          <p:cNvPr id="5" name="Footer Placeholder 4">
            <a:extLst>
              <a:ext uri="{FF2B5EF4-FFF2-40B4-BE49-F238E27FC236}">
                <a16:creationId xmlns:a16="http://schemas.microsoft.com/office/drawing/2014/main" id="{59FC80FC-54E0-4E10-84D5-774FF307B0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F5BC91-1738-42AD-A4B2-24B82E4713E7}"/>
              </a:ext>
            </a:extLst>
          </p:cNvPr>
          <p:cNvSpPr>
            <a:spLocks noGrp="1"/>
          </p:cNvSpPr>
          <p:nvPr>
            <p:ph type="sldNum" sz="quarter" idx="12"/>
          </p:nvPr>
        </p:nvSpPr>
        <p:spPr/>
        <p:txBody>
          <a:bodyPr/>
          <a:lstStyle/>
          <a:p>
            <a:fld id="{39282FC2-3DF1-4323-B126-019C36B7F6EF}" type="slidenum">
              <a:rPr lang="en-US" smtClean="0"/>
              <a:t>‹#›</a:t>
            </a:fld>
            <a:endParaRPr lang="en-US"/>
          </a:p>
        </p:txBody>
      </p:sp>
    </p:spTree>
    <p:extLst>
      <p:ext uri="{BB962C8B-B14F-4D97-AF65-F5344CB8AC3E}">
        <p14:creationId xmlns:p14="http://schemas.microsoft.com/office/powerpoint/2010/main" val="2134036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B6E73-5D0D-4F4C-9393-97BE0BF6E2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387DB7-D2D8-4318-AE7C-90845CA227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BDCB04-89CB-4676-8E35-4F1A747D86C8}"/>
              </a:ext>
            </a:extLst>
          </p:cNvPr>
          <p:cNvSpPr>
            <a:spLocks noGrp="1"/>
          </p:cNvSpPr>
          <p:nvPr>
            <p:ph type="dt" sz="half" idx="10"/>
          </p:nvPr>
        </p:nvSpPr>
        <p:spPr/>
        <p:txBody>
          <a:bodyPr/>
          <a:lstStyle/>
          <a:p>
            <a:fld id="{C55BA561-1D9F-4096-A07F-A55EA6DCFDF0}" type="datetimeFigureOut">
              <a:rPr lang="en-US" smtClean="0"/>
              <a:t>Wed-19-Feb-20</a:t>
            </a:fld>
            <a:endParaRPr lang="en-US"/>
          </a:p>
        </p:txBody>
      </p:sp>
      <p:sp>
        <p:nvSpPr>
          <p:cNvPr id="5" name="Footer Placeholder 4">
            <a:extLst>
              <a:ext uri="{FF2B5EF4-FFF2-40B4-BE49-F238E27FC236}">
                <a16:creationId xmlns:a16="http://schemas.microsoft.com/office/drawing/2014/main" id="{5E640E27-A3DD-4ECB-96C6-52802B420E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3903B8-B623-4905-8E79-73E618B67293}"/>
              </a:ext>
            </a:extLst>
          </p:cNvPr>
          <p:cNvSpPr>
            <a:spLocks noGrp="1"/>
          </p:cNvSpPr>
          <p:nvPr>
            <p:ph type="sldNum" sz="quarter" idx="12"/>
          </p:nvPr>
        </p:nvSpPr>
        <p:spPr/>
        <p:txBody>
          <a:bodyPr/>
          <a:lstStyle/>
          <a:p>
            <a:fld id="{39282FC2-3DF1-4323-B126-019C36B7F6EF}" type="slidenum">
              <a:rPr lang="en-US" smtClean="0"/>
              <a:t>‹#›</a:t>
            </a:fld>
            <a:endParaRPr lang="en-US"/>
          </a:p>
        </p:txBody>
      </p:sp>
    </p:spTree>
    <p:extLst>
      <p:ext uri="{BB962C8B-B14F-4D97-AF65-F5344CB8AC3E}">
        <p14:creationId xmlns:p14="http://schemas.microsoft.com/office/powerpoint/2010/main" val="1600786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79D14-F89E-44DE-AA8E-CBB88ABEE5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7465D1-D2E6-456A-B582-4381B32099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1C245B-3246-4554-BEDA-52DD87DA41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E9E437-6095-4AF5-89FA-DC3D0DC30BBC}"/>
              </a:ext>
            </a:extLst>
          </p:cNvPr>
          <p:cNvSpPr>
            <a:spLocks noGrp="1"/>
          </p:cNvSpPr>
          <p:nvPr>
            <p:ph type="dt" sz="half" idx="10"/>
          </p:nvPr>
        </p:nvSpPr>
        <p:spPr/>
        <p:txBody>
          <a:bodyPr/>
          <a:lstStyle/>
          <a:p>
            <a:fld id="{C55BA561-1D9F-4096-A07F-A55EA6DCFDF0}" type="datetimeFigureOut">
              <a:rPr lang="en-US" smtClean="0"/>
              <a:t>Wed-19-Feb-20</a:t>
            </a:fld>
            <a:endParaRPr lang="en-US"/>
          </a:p>
        </p:txBody>
      </p:sp>
      <p:sp>
        <p:nvSpPr>
          <p:cNvPr id="6" name="Footer Placeholder 5">
            <a:extLst>
              <a:ext uri="{FF2B5EF4-FFF2-40B4-BE49-F238E27FC236}">
                <a16:creationId xmlns:a16="http://schemas.microsoft.com/office/drawing/2014/main" id="{2BA07081-2C42-46EC-865B-3AEC553740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A9FAD8-593F-4B14-846C-0B5C9C03EE02}"/>
              </a:ext>
            </a:extLst>
          </p:cNvPr>
          <p:cNvSpPr>
            <a:spLocks noGrp="1"/>
          </p:cNvSpPr>
          <p:nvPr>
            <p:ph type="sldNum" sz="quarter" idx="12"/>
          </p:nvPr>
        </p:nvSpPr>
        <p:spPr/>
        <p:txBody>
          <a:bodyPr/>
          <a:lstStyle/>
          <a:p>
            <a:fld id="{39282FC2-3DF1-4323-B126-019C36B7F6EF}" type="slidenum">
              <a:rPr lang="en-US" smtClean="0"/>
              <a:t>‹#›</a:t>
            </a:fld>
            <a:endParaRPr lang="en-US"/>
          </a:p>
        </p:txBody>
      </p:sp>
    </p:spTree>
    <p:extLst>
      <p:ext uri="{BB962C8B-B14F-4D97-AF65-F5344CB8AC3E}">
        <p14:creationId xmlns:p14="http://schemas.microsoft.com/office/powerpoint/2010/main" val="3662948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BA483-CCB9-4D72-83F3-B751505994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0ACBC2-2FC6-458B-96B4-5812FA618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0026BE-7E1C-4B88-9C73-BBD5AD7FEA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BD3C3E-56D6-44DD-BDA1-FE5DD7E8E8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407CFF-7463-49F1-BD7D-177272E6D2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D7EC73-E35A-4D2A-B7A9-3C2BF91A77F6}"/>
              </a:ext>
            </a:extLst>
          </p:cNvPr>
          <p:cNvSpPr>
            <a:spLocks noGrp="1"/>
          </p:cNvSpPr>
          <p:nvPr>
            <p:ph type="dt" sz="half" idx="10"/>
          </p:nvPr>
        </p:nvSpPr>
        <p:spPr/>
        <p:txBody>
          <a:bodyPr/>
          <a:lstStyle/>
          <a:p>
            <a:fld id="{C55BA561-1D9F-4096-A07F-A55EA6DCFDF0}" type="datetimeFigureOut">
              <a:rPr lang="en-US" smtClean="0"/>
              <a:t>Wed-19-Feb-20</a:t>
            </a:fld>
            <a:endParaRPr lang="en-US"/>
          </a:p>
        </p:txBody>
      </p:sp>
      <p:sp>
        <p:nvSpPr>
          <p:cNvPr id="8" name="Footer Placeholder 7">
            <a:extLst>
              <a:ext uri="{FF2B5EF4-FFF2-40B4-BE49-F238E27FC236}">
                <a16:creationId xmlns:a16="http://schemas.microsoft.com/office/drawing/2014/main" id="{C360C20C-47FC-4404-A8D3-20B88E9BA5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B27E80-3CAF-4E16-8794-2C08D52522F2}"/>
              </a:ext>
            </a:extLst>
          </p:cNvPr>
          <p:cNvSpPr>
            <a:spLocks noGrp="1"/>
          </p:cNvSpPr>
          <p:nvPr>
            <p:ph type="sldNum" sz="quarter" idx="12"/>
          </p:nvPr>
        </p:nvSpPr>
        <p:spPr/>
        <p:txBody>
          <a:bodyPr/>
          <a:lstStyle/>
          <a:p>
            <a:fld id="{39282FC2-3DF1-4323-B126-019C36B7F6EF}" type="slidenum">
              <a:rPr lang="en-US" smtClean="0"/>
              <a:t>‹#›</a:t>
            </a:fld>
            <a:endParaRPr lang="en-US"/>
          </a:p>
        </p:txBody>
      </p:sp>
    </p:spTree>
    <p:extLst>
      <p:ext uri="{BB962C8B-B14F-4D97-AF65-F5344CB8AC3E}">
        <p14:creationId xmlns:p14="http://schemas.microsoft.com/office/powerpoint/2010/main" val="3229935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CA9F0-799D-4850-AC25-0D535A1CE0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067CB4-2F84-4DC3-A7D8-E36F6413FA5E}"/>
              </a:ext>
            </a:extLst>
          </p:cNvPr>
          <p:cNvSpPr>
            <a:spLocks noGrp="1"/>
          </p:cNvSpPr>
          <p:nvPr>
            <p:ph type="dt" sz="half" idx="10"/>
          </p:nvPr>
        </p:nvSpPr>
        <p:spPr/>
        <p:txBody>
          <a:bodyPr/>
          <a:lstStyle/>
          <a:p>
            <a:fld id="{C55BA561-1D9F-4096-A07F-A55EA6DCFDF0}" type="datetimeFigureOut">
              <a:rPr lang="en-US" smtClean="0"/>
              <a:t>Wed-19-Feb-20</a:t>
            </a:fld>
            <a:endParaRPr lang="en-US"/>
          </a:p>
        </p:txBody>
      </p:sp>
      <p:sp>
        <p:nvSpPr>
          <p:cNvPr id="4" name="Footer Placeholder 3">
            <a:extLst>
              <a:ext uri="{FF2B5EF4-FFF2-40B4-BE49-F238E27FC236}">
                <a16:creationId xmlns:a16="http://schemas.microsoft.com/office/drawing/2014/main" id="{643359B1-4C27-426C-9FD7-E6FF1FD5CD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8A68A3-6AA7-4528-941A-7C8E16C7D7E4}"/>
              </a:ext>
            </a:extLst>
          </p:cNvPr>
          <p:cNvSpPr>
            <a:spLocks noGrp="1"/>
          </p:cNvSpPr>
          <p:nvPr>
            <p:ph type="sldNum" sz="quarter" idx="12"/>
          </p:nvPr>
        </p:nvSpPr>
        <p:spPr/>
        <p:txBody>
          <a:bodyPr/>
          <a:lstStyle/>
          <a:p>
            <a:fld id="{39282FC2-3DF1-4323-B126-019C36B7F6EF}" type="slidenum">
              <a:rPr lang="en-US" smtClean="0"/>
              <a:t>‹#›</a:t>
            </a:fld>
            <a:endParaRPr lang="en-US"/>
          </a:p>
        </p:txBody>
      </p:sp>
    </p:spTree>
    <p:extLst>
      <p:ext uri="{BB962C8B-B14F-4D97-AF65-F5344CB8AC3E}">
        <p14:creationId xmlns:p14="http://schemas.microsoft.com/office/powerpoint/2010/main" val="2891203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DD258B-9A2A-49C0-A672-6ED4F8E5B8C5}"/>
              </a:ext>
            </a:extLst>
          </p:cNvPr>
          <p:cNvSpPr>
            <a:spLocks noGrp="1"/>
          </p:cNvSpPr>
          <p:nvPr>
            <p:ph type="dt" sz="half" idx="10"/>
          </p:nvPr>
        </p:nvSpPr>
        <p:spPr/>
        <p:txBody>
          <a:bodyPr/>
          <a:lstStyle/>
          <a:p>
            <a:fld id="{C55BA561-1D9F-4096-A07F-A55EA6DCFDF0}" type="datetimeFigureOut">
              <a:rPr lang="en-US" smtClean="0"/>
              <a:t>Wed-19-Feb-20</a:t>
            </a:fld>
            <a:endParaRPr lang="en-US"/>
          </a:p>
        </p:txBody>
      </p:sp>
      <p:sp>
        <p:nvSpPr>
          <p:cNvPr id="3" name="Footer Placeholder 2">
            <a:extLst>
              <a:ext uri="{FF2B5EF4-FFF2-40B4-BE49-F238E27FC236}">
                <a16:creationId xmlns:a16="http://schemas.microsoft.com/office/drawing/2014/main" id="{BB6BDD46-687A-4FF9-935A-2D52550FDA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8990FB-42EF-4B69-B9A8-2AA33B6F27CC}"/>
              </a:ext>
            </a:extLst>
          </p:cNvPr>
          <p:cNvSpPr>
            <a:spLocks noGrp="1"/>
          </p:cNvSpPr>
          <p:nvPr>
            <p:ph type="sldNum" sz="quarter" idx="12"/>
          </p:nvPr>
        </p:nvSpPr>
        <p:spPr/>
        <p:txBody>
          <a:bodyPr/>
          <a:lstStyle/>
          <a:p>
            <a:fld id="{39282FC2-3DF1-4323-B126-019C36B7F6EF}" type="slidenum">
              <a:rPr lang="en-US" smtClean="0"/>
              <a:t>‹#›</a:t>
            </a:fld>
            <a:endParaRPr lang="en-US"/>
          </a:p>
        </p:txBody>
      </p:sp>
    </p:spTree>
    <p:extLst>
      <p:ext uri="{BB962C8B-B14F-4D97-AF65-F5344CB8AC3E}">
        <p14:creationId xmlns:p14="http://schemas.microsoft.com/office/powerpoint/2010/main" val="2285619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80417-0A5E-415E-AE66-0C6C781E8A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A88D68-6238-4442-A486-6B29FED316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4B6F87-109F-4E7B-A6C6-66FF9DF9C0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D2C8C8-A13D-4D17-B18A-305969766D52}"/>
              </a:ext>
            </a:extLst>
          </p:cNvPr>
          <p:cNvSpPr>
            <a:spLocks noGrp="1"/>
          </p:cNvSpPr>
          <p:nvPr>
            <p:ph type="dt" sz="half" idx="10"/>
          </p:nvPr>
        </p:nvSpPr>
        <p:spPr/>
        <p:txBody>
          <a:bodyPr/>
          <a:lstStyle/>
          <a:p>
            <a:fld id="{C55BA561-1D9F-4096-A07F-A55EA6DCFDF0}" type="datetimeFigureOut">
              <a:rPr lang="en-US" smtClean="0"/>
              <a:t>Wed-19-Feb-20</a:t>
            </a:fld>
            <a:endParaRPr lang="en-US"/>
          </a:p>
        </p:txBody>
      </p:sp>
      <p:sp>
        <p:nvSpPr>
          <p:cNvPr id="6" name="Footer Placeholder 5">
            <a:extLst>
              <a:ext uri="{FF2B5EF4-FFF2-40B4-BE49-F238E27FC236}">
                <a16:creationId xmlns:a16="http://schemas.microsoft.com/office/drawing/2014/main" id="{2C1C5F0C-6015-4E35-8E6E-F7A16CDD1E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664E55-1FDA-48E4-A10D-2CA867D0137D}"/>
              </a:ext>
            </a:extLst>
          </p:cNvPr>
          <p:cNvSpPr>
            <a:spLocks noGrp="1"/>
          </p:cNvSpPr>
          <p:nvPr>
            <p:ph type="sldNum" sz="quarter" idx="12"/>
          </p:nvPr>
        </p:nvSpPr>
        <p:spPr/>
        <p:txBody>
          <a:bodyPr/>
          <a:lstStyle/>
          <a:p>
            <a:fld id="{39282FC2-3DF1-4323-B126-019C36B7F6EF}" type="slidenum">
              <a:rPr lang="en-US" smtClean="0"/>
              <a:t>‹#›</a:t>
            </a:fld>
            <a:endParaRPr lang="en-US"/>
          </a:p>
        </p:txBody>
      </p:sp>
    </p:spTree>
    <p:extLst>
      <p:ext uri="{BB962C8B-B14F-4D97-AF65-F5344CB8AC3E}">
        <p14:creationId xmlns:p14="http://schemas.microsoft.com/office/powerpoint/2010/main" val="1648500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F1D5-2B5E-4F96-AB31-08B924ACF4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C31942-5654-4575-94B4-5C90FF6D66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6D8DF1-7757-438C-A18B-1437FE57B4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7C1D42-6030-4DB8-B9BA-562513BC2F11}"/>
              </a:ext>
            </a:extLst>
          </p:cNvPr>
          <p:cNvSpPr>
            <a:spLocks noGrp="1"/>
          </p:cNvSpPr>
          <p:nvPr>
            <p:ph type="dt" sz="half" idx="10"/>
          </p:nvPr>
        </p:nvSpPr>
        <p:spPr/>
        <p:txBody>
          <a:bodyPr/>
          <a:lstStyle/>
          <a:p>
            <a:fld id="{C55BA561-1D9F-4096-A07F-A55EA6DCFDF0}" type="datetimeFigureOut">
              <a:rPr lang="en-US" smtClean="0"/>
              <a:t>Wed-19-Feb-20</a:t>
            </a:fld>
            <a:endParaRPr lang="en-US"/>
          </a:p>
        </p:txBody>
      </p:sp>
      <p:sp>
        <p:nvSpPr>
          <p:cNvPr id="6" name="Footer Placeholder 5">
            <a:extLst>
              <a:ext uri="{FF2B5EF4-FFF2-40B4-BE49-F238E27FC236}">
                <a16:creationId xmlns:a16="http://schemas.microsoft.com/office/drawing/2014/main" id="{4233BBD3-A43D-4E22-8E37-4726C0FF72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32F240-EC32-4D23-84A1-5163F99F70BF}"/>
              </a:ext>
            </a:extLst>
          </p:cNvPr>
          <p:cNvSpPr>
            <a:spLocks noGrp="1"/>
          </p:cNvSpPr>
          <p:nvPr>
            <p:ph type="sldNum" sz="quarter" idx="12"/>
          </p:nvPr>
        </p:nvSpPr>
        <p:spPr/>
        <p:txBody>
          <a:bodyPr/>
          <a:lstStyle/>
          <a:p>
            <a:fld id="{39282FC2-3DF1-4323-B126-019C36B7F6EF}" type="slidenum">
              <a:rPr lang="en-US" smtClean="0"/>
              <a:t>‹#›</a:t>
            </a:fld>
            <a:endParaRPr lang="en-US"/>
          </a:p>
        </p:txBody>
      </p:sp>
    </p:spTree>
    <p:extLst>
      <p:ext uri="{BB962C8B-B14F-4D97-AF65-F5344CB8AC3E}">
        <p14:creationId xmlns:p14="http://schemas.microsoft.com/office/powerpoint/2010/main" val="2913301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08251B-972A-4DEF-86E6-8EF23394D5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755184E-FF8D-4E53-A175-7D27D6D97E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73413-ED33-48B7-8433-E153FB097E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5BA561-1D9F-4096-A07F-A55EA6DCFDF0}" type="datetimeFigureOut">
              <a:rPr lang="en-US" smtClean="0"/>
              <a:t>Wed-19-Feb-20</a:t>
            </a:fld>
            <a:endParaRPr lang="en-US"/>
          </a:p>
        </p:txBody>
      </p:sp>
      <p:sp>
        <p:nvSpPr>
          <p:cNvPr id="5" name="Footer Placeholder 4">
            <a:extLst>
              <a:ext uri="{FF2B5EF4-FFF2-40B4-BE49-F238E27FC236}">
                <a16:creationId xmlns:a16="http://schemas.microsoft.com/office/drawing/2014/main" id="{06510D77-E386-4A41-9E45-02AFC05944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B0C0CC-72B5-45D1-8689-496C281988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282FC2-3DF1-4323-B126-019C36B7F6EF}" type="slidenum">
              <a:rPr lang="en-US" smtClean="0"/>
              <a:t>‹#›</a:t>
            </a:fld>
            <a:endParaRPr lang="en-US"/>
          </a:p>
        </p:txBody>
      </p:sp>
    </p:spTree>
    <p:extLst>
      <p:ext uri="{BB962C8B-B14F-4D97-AF65-F5344CB8AC3E}">
        <p14:creationId xmlns:p14="http://schemas.microsoft.com/office/powerpoint/2010/main" val="2120907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hyperlink" Target="https://arxiv.org/abs/1406.1078" TargetMode="External"/><Relationship Id="rId5" Type="http://schemas.openxmlformats.org/officeDocument/2006/relationships/hyperlink" Target="https://arxiv.org/abs/1409.3215" TargetMode="Externa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arxiv.org/abs/1409.0473"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arxiv.org/abs/1409.0473"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arxiv.org/abs/1409.0473"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arxiv.org/abs/1409.0473"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arxiv.org/abs/1409.0473"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hyperlink" Target="https://arxiv.org/abs/1409.0473" TargetMode="External"/><Relationship Id="rId4" Type="http://schemas.openxmlformats.org/officeDocument/2006/relationships/image" Target="../media/image11.emf"/></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gif"/><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hyperlink" Target="https://arxiv.org/abs/1409.0473" TargetMode="External"/><Relationship Id="rId4" Type="http://schemas.openxmlformats.org/officeDocument/2006/relationships/image" Target="../media/image14.pn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arxiv.org/abs/1409.0473" TargetMode="Externa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arxiv.org/abs/1409.0473" TargetMode="Externa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s://arxiv.org/abs/1406.1078" TargetMode="External"/><Relationship Id="rId5" Type="http://schemas.openxmlformats.org/officeDocument/2006/relationships/hyperlink" Target="https://arxiv.org/abs/1409.3215" TargetMode="External"/><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50.png"/><Relationship Id="rId1" Type="http://schemas.openxmlformats.org/officeDocument/2006/relationships/slideLayout" Target="../slideLayouts/slideLayout2.xml"/><Relationship Id="rId5" Type="http://schemas.openxmlformats.org/officeDocument/2006/relationships/hyperlink" Target="https://arxiv.org/abs/1409.0473" TargetMode="Externa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hyperlink" Target="https://arxiv.org/abs/1406.1078" TargetMode="External"/><Relationship Id="rId5" Type="http://schemas.openxmlformats.org/officeDocument/2006/relationships/hyperlink" Target="https://arxiv.org/abs/1409.3215" TargetMode="External"/><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00.png"/><Relationship Id="rId13" Type="http://schemas.openxmlformats.org/officeDocument/2006/relationships/image" Target="../media/image51.png"/><Relationship Id="rId3" Type="http://schemas.openxmlformats.org/officeDocument/2006/relationships/image" Target="../media/image810.png"/><Relationship Id="rId7" Type="http://schemas.openxmlformats.org/officeDocument/2006/relationships/image" Target="../media/image49.png"/><Relationship Id="rId12" Type="http://schemas.openxmlformats.org/officeDocument/2006/relationships/image" Target="../media/image280.png"/><Relationship Id="rId2" Type="http://schemas.openxmlformats.org/officeDocument/2006/relationships/image" Target="../media/image710.png"/><Relationship Id="rId1" Type="http://schemas.openxmlformats.org/officeDocument/2006/relationships/slideLayout" Target="../slideLayouts/slideLayout4.xml"/><Relationship Id="rId6" Type="http://schemas.openxmlformats.org/officeDocument/2006/relationships/image" Target="../media/image1100.png"/><Relationship Id="rId11" Type="http://schemas.openxmlformats.org/officeDocument/2006/relationships/image" Target="../media/image270.png"/><Relationship Id="rId5" Type="http://schemas.openxmlformats.org/officeDocument/2006/relationships/image" Target="../media/image1000.png"/><Relationship Id="rId10" Type="http://schemas.openxmlformats.org/officeDocument/2006/relationships/image" Target="../media/image260.png"/><Relationship Id="rId4" Type="http://schemas.openxmlformats.org/officeDocument/2006/relationships/image" Target="../media/image910.png"/><Relationship Id="rId9" Type="http://schemas.openxmlformats.org/officeDocument/2006/relationships/image" Target="../media/image250.png"/></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1100.png"/><Relationship Id="rId10" Type="http://schemas.openxmlformats.org/officeDocument/2006/relationships/image" Target="../media/image59.png"/><Relationship Id="rId4" Type="http://schemas.openxmlformats.org/officeDocument/2006/relationships/image" Target="../media/image54.png"/><Relationship Id="rId9" Type="http://schemas.openxmlformats.org/officeDocument/2006/relationships/image" Target="../media/image58.png"/></Relationships>
</file>

<file path=ppt/slides/_rels/slide39.xml.rels><?xml version="1.0" encoding="UTF-8" standalone="yes"?>
<Relationships xmlns="http://schemas.openxmlformats.org/package/2006/relationships"><Relationship Id="rId8" Type="http://schemas.openxmlformats.org/officeDocument/2006/relationships/image" Target="../media/image660.png"/><Relationship Id="rId3" Type="http://schemas.openxmlformats.org/officeDocument/2006/relationships/image" Target="../media/image61.png"/><Relationship Id="rId7" Type="http://schemas.openxmlformats.org/officeDocument/2006/relationships/image" Target="../media/image650.png"/><Relationship Id="rId2" Type="http://schemas.openxmlformats.org/officeDocument/2006/relationships/image" Target="../media/image60.png"/><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0.png"/><Relationship Id="rId4" Type="http://schemas.openxmlformats.org/officeDocument/2006/relationships/image" Target="../media/image62.png"/><Relationship Id="rId9" Type="http://schemas.openxmlformats.org/officeDocument/2006/relationships/image" Target="../media/image67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s://arxiv.org/abs/1406.1078" TargetMode="External"/><Relationship Id="rId5" Type="http://schemas.openxmlformats.org/officeDocument/2006/relationships/hyperlink" Target="https://arxiv.org/abs/1409.3215" TargetMode="Externa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8" Type="http://schemas.openxmlformats.org/officeDocument/2006/relationships/image" Target="../media/image750.png"/><Relationship Id="rId13" Type="http://schemas.openxmlformats.org/officeDocument/2006/relationships/image" Target="../media/image910.png"/><Relationship Id="rId18" Type="http://schemas.openxmlformats.org/officeDocument/2006/relationships/image" Target="../media/image51.png"/><Relationship Id="rId3" Type="http://schemas.openxmlformats.org/officeDocument/2006/relationships/image" Target="../media/image700.png"/><Relationship Id="rId7" Type="http://schemas.openxmlformats.org/officeDocument/2006/relationships/image" Target="../media/image740.png"/><Relationship Id="rId12" Type="http://schemas.openxmlformats.org/officeDocument/2006/relationships/image" Target="../media/image810.png"/><Relationship Id="rId17" Type="http://schemas.openxmlformats.org/officeDocument/2006/relationships/image" Target="../media/image500.png"/><Relationship Id="rId2" Type="http://schemas.openxmlformats.org/officeDocument/2006/relationships/image" Target="../media/image690.png"/><Relationship Id="rId16"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730.png"/><Relationship Id="rId11" Type="http://schemas.openxmlformats.org/officeDocument/2006/relationships/image" Target="../media/image710.png"/><Relationship Id="rId5" Type="http://schemas.openxmlformats.org/officeDocument/2006/relationships/image" Target="../media/image720.png"/><Relationship Id="rId15" Type="http://schemas.openxmlformats.org/officeDocument/2006/relationships/image" Target="../media/image1100.png"/><Relationship Id="rId10" Type="http://schemas.openxmlformats.org/officeDocument/2006/relationships/image" Target="../media/image770.png"/><Relationship Id="rId4" Type="http://schemas.openxmlformats.org/officeDocument/2006/relationships/image" Target="../media/image711.png"/><Relationship Id="rId9" Type="http://schemas.openxmlformats.org/officeDocument/2006/relationships/image" Target="../media/image760.png"/><Relationship Id="rId14" Type="http://schemas.openxmlformats.org/officeDocument/2006/relationships/image" Target="../media/image100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hyperlink" Target="http://www.wildml.com/2016/04/deep-learning-for-chatbots-part-1-introduction/"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hyperlink" Target="http://media.nips.cc/Conferences/2015/tutorialslides/SuttonIntroRL-nips-2015-tutorial.pdf" TargetMode="External"/><Relationship Id="rId3" Type="http://schemas.openxmlformats.org/officeDocument/2006/relationships/hyperlink" Target="http://deeplearning.net/reading-list/tutorials/" TargetMode="External"/><Relationship Id="rId7" Type="http://schemas.openxmlformats.org/officeDocument/2006/relationships/hyperlink" Target="https://media.nips.cc/Conferences/2015/tutorialslides/DL-Tutorial-NIPS2015.pdf" TargetMode="External"/><Relationship Id="rId2" Type="http://schemas.openxmlformats.org/officeDocument/2006/relationships/hyperlink" Target="http://deeplearning.net/" TargetMode="External"/><Relationship Id="rId1" Type="http://schemas.openxmlformats.org/officeDocument/2006/relationships/slideLayout" Target="../slideLayouts/slideLayout2.xml"/><Relationship Id="rId6" Type="http://schemas.openxmlformats.org/officeDocument/2006/relationships/hyperlink" Target="http://www.dkriesel.com/en/science/neural_networks" TargetMode="External"/><Relationship Id="rId5" Type="http://schemas.openxmlformats.org/officeDocument/2006/relationships/hyperlink" Target="https://www.google.co.in/url?sa=t&amp;rct=j&amp;q=&amp;esrc=s&amp;source=web&amp;cd=1&amp;cad=rja&amp;ved=0CCUQFjAA&amp;url=http://web.iitd.ac.in/~sumeet/Jain.pdf&amp;ei=Ks_pUouoEISIogTbiICACw&amp;usg=AFQjCNFVc8bswAncLWeDuX2hEJ55IjXf4A&amp;bvm=bv.60444564,d.cGU" TargetMode="External"/><Relationship Id="rId4" Type="http://schemas.openxmlformats.org/officeDocument/2006/relationships/hyperlink" Target="http://web.iitd.ac.in/~sumeet/Jain.pdf"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hyperlink" Target="https://arxiv.org/abs/1406.1078" TargetMode="External"/><Relationship Id="rId5" Type="http://schemas.openxmlformats.org/officeDocument/2006/relationships/hyperlink" Target="https://arxiv.org/abs/1409.3215" TargetMode="External"/><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hyperlink" Target="https://arxiv.org/abs/1406.1078" TargetMode="External"/><Relationship Id="rId5" Type="http://schemas.openxmlformats.org/officeDocument/2006/relationships/hyperlink" Target="https://arxiv.org/abs/1409.3215" TargetMode="External"/><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hyperlink" Target="https://arxiv.org/abs/1406.1078" TargetMode="External"/><Relationship Id="rId5" Type="http://schemas.openxmlformats.org/officeDocument/2006/relationships/hyperlink" Target="https://arxiv.org/abs/1409.3215" TargetMode="External"/><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hyperlink" Target="https://arxiv.org/abs/1406.1078" TargetMode="External"/><Relationship Id="rId5" Type="http://schemas.openxmlformats.org/officeDocument/2006/relationships/hyperlink" Target="https://arxiv.org/abs/1409.3215" TargetMode="Externa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hyperlink" Target="https://arxiv.org/abs/1406.1078" TargetMode="External"/><Relationship Id="rId5" Type="http://schemas.openxmlformats.org/officeDocument/2006/relationships/hyperlink" Target="https://arxiv.org/abs/1409.3215" TargetMode="External"/><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Encoder-decoder models for machine translation</a:t>
            </a:r>
          </a:p>
        </p:txBody>
      </p:sp>
      <p:sp>
        <p:nvSpPr>
          <p:cNvPr id="4" name="Content Placeholder 3"/>
          <p:cNvSpPr>
            <a:spLocks noGrp="1"/>
          </p:cNvSpPr>
          <p:nvPr>
            <p:ph idx="1"/>
          </p:nvPr>
        </p:nvSpPr>
        <p:spPr>
          <a:xfrm>
            <a:off x="252724" y="4460240"/>
            <a:ext cx="11101076" cy="1716723"/>
          </a:xfrm>
        </p:spPr>
        <p:txBody>
          <a:bodyPr>
            <a:normAutofit/>
          </a:bodyPr>
          <a:lstStyle/>
          <a:p>
            <a:r>
              <a:rPr lang="en-US" dirty="0"/>
              <a:t>Big RNNs trained </a:t>
            </a:r>
            <a:r>
              <a:rPr lang="en-US" dirty="0">
                <a:solidFill>
                  <a:srgbClr val="0000FF"/>
                </a:solidFill>
              </a:rPr>
              <a:t>end-to-end</a:t>
            </a:r>
            <a:r>
              <a:rPr lang="en-US" dirty="0"/>
              <a:t>.</a:t>
            </a:r>
          </a:p>
          <a:p>
            <a:pPr lvl="1"/>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9556" y="1343755"/>
            <a:ext cx="5051007" cy="2915679"/>
          </a:xfrm>
          <a:prstGeom prst="rect">
            <a:avLst/>
          </a:prstGeom>
        </p:spPr>
      </p:pic>
      <p:sp>
        <p:nvSpPr>
          <p:cNvPr id="6" name="Rectangle 5"/>
          <p:cNvSpPr/>
          <p:nvPr/>
        </p:nvSpPr>
        <p:spPr>
          <a:xfrm>
            <a:off x="3449556" y="1357865"/>
            <a:ext cx="5186445" cy="2621468"/>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50B4CFE9-FBA3-438D-94DA-3948F1958DBD}"/>
              </a:ext>
            </a:extLst>
          </p:cNvPr>
          <p:cNvSpPr/>
          <p:nvPr/>
        </p:nvSpPr>
        <p:spPr>
          <a:xfrm>
            <a:off x="-309880" y="1523924"/>
            <a:ext cx="3535680" cy="954107"/>
          </a:xfrm>
          <a:prstGeom prst="rect">
            <a:avLst/>
          </a:prstGeom>
        </p:spPr>
        <p:txBody>
          <a:bodyPr wrap="square">
            <a:spAutoFit/>
          </a:bodyPr>
          <a:lstStyle/>
          <a:p>
            <a:pPr lvl="1" fontAlgn="base"/>
            <a:r>
              <a:rPr lang="en-US" sz="1400" dirty="0">
                <a:solidFill>
                  <a:srgbClr val="0070C0"/>
                </a:solidFill>
              </a:rPr>
              <a:t>The encoder steps through the input time steps and encodes the entire sequence into a fixed length vector called a context vector.</a:t>
            </a:r>
          </a:p>
        </p:txBody>
      </p:sp>
      <p:sp>
        <p:nvSpPr>
          <p:cNvPr id="8" name="Rectangle 7">
            <a:extLst>
              <a:ext uri="{FF2B5EF4-FFF2-40B4-BE49-F238E27FC236}">
                <a16:creationId xmlns:a16="http://schemas.microsoft.com/office/drawing/2014/main" id="{046A5534-2335-4DDD-B90B-A5B9EE6F06B8}"/>
              </a:ext>
            </a:extLst>
          </p:cNvPr>
          <p:cNvSpPr/>
          <p:nvPr/>
        </p:nvSpPr>
        <p:spPr>
          <a:xfrm>
            <a:off x="-452120" y="6377769"/>
            <a:ext cx="9921240" cy="461665"/>
          </a:xfrm>
          <a:prstGeom prst="rect">
            <a:avLst/>
          </a:prstGeom>
        </p:spPr>
        <p:txBody>
          <a:bodyPr wrap="square">
            <a:spAutoFit/>
          </a:bodyPr>
          <a:lstStyle/>
          <a:p>
            <a:pPr lvl="1"/>
            <a:r>
              <a:rPr lang="en-US" sz="1200" dirty="0"/>
              <a:t>Ilya </a:t>
            </a:r>
            <a:r>
              <a:rPr lang="en-US" sz="1200" dirty="0" err="1"/>
              <a:t>Sutskever</a:t>
            </a:r>
            <a:r>
              <a:rPr lang="en-US" sz="1200" dirty="0"/>
              <a:t>, et al.  “</a:t>
            </a:r>
            <a:r>
              <a:rPr lang="en-US" sz="1200" dirty="0">
                <a:hlinkClick r:id="rId5"/>
              </a:rPr>
              <a:t>Sequence to Sequence Learning with Neural Networks</a:t>
            </a:r>
            <a:r>
              <a:rPr lang="en-US" sz="1200" dirty="0"/>
              <a:t>” using LSTMs.</a:t>
            </a:r>
          </a:p>
          <a:p>
            <a:pPr lvl="1"/>
            <a:r>
              <a:rPr lang="en-US" sz="1200" dirty="0" err="1"/>
              <a:t>Kyunghyun</a:t>
            </a:r>
            <a:r>
              <a:rPr lang="en-US" sz="1200" dirty="0"/>
              <a:t> Cho, et al.  “</a:t>
            </a:r>
            <a:r>
              <a:rPr lang="en-US" sz="1200" dirty="0">
                <a:hlinkClick r:id="rId6"/>
              </a:rPr>
              <a:t>Learning Phrase Representations using RNN Encoder–Decoder for Statistical Machine Translation</a:t>
            </a:r>
            <a:r>
              <a:rPr lang="en-US" sz="1200" dirty="0"/>
              <a:t>”.</a:t>
            </a:r>
          </a:p>
        </p:txBody>
      </p:sp>
    </p:spTree>
    <p:custDataLst>
      <p:tags r:id="rId1"/>
    </p:custDataLst>
    <p:extLst>
      <p:ext uri="{BB962C8B-B14F-4D97-AF65-F5344CB8AC3E}">
        <p14:creationId xmlns:p14="http://schemas.microsoft.com/office/powerpoint/2010/main" val="1681180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6B0DDFA-B60E-4C99-8C58-5EFB7B643892}"/>
              </a:ext>
            </a:extLst>
          </p:cNvPr>
          <p:cNvPicPr>
            <a:picLocks noGrp="1" noChangeAspect="1"/>
          </p:cNvPicPr>
          <p:nvPr>
            <p:ph idx="1"/>
          </p:nvPr>
        </p:nvPicPr>
        <p:blipFill>
          <a:blip r:embed="rId2"/>
          <a:stretch>
            <a:fillRect/>
          </a:stretch>
        </p:blipFill>
        <p:spPr>
          <a:xfrm>
            <a:off x="1300480" y="24199"/>
            <a:ext cx="9763414" cy="2500108"/>
          </a:xfrm>
          <a:prstGeom prst="rect">
            <a:avLst/>
          </a:prstGeom>
        </p:spPr>
      </p:pic>
      <p:pic>
        <p:nvPicPr>
          <p:cNvPr id="5" name="Picture 4">
            <a:extLst>
              <a:ext uri="{FF2B5EF4-FFF2-40B4-BE49-F238E27FC236}">
                <a16:creationId xmlns:a16="http://schemas.microsoft.com/office/drawing/2014/main" id="{F2B2DF42-27A3-46BA-AAA0-1111C6AB87B0}"/>
              </a:ext>
            </a:extLst>
          </p:cNvPr>
          <p:cNvPicPr>
            <a:picLocks noChangeAspect="1"/>
          </p:cNvPicPr>
          <p:nvPr/>
        </p:nvPicPr>
        <p:blipFill>
          <a:blip r:embed="rId3"/>
          <a:stretch>
            <a:fillRect/>
          </a:stretch>
        </p:blipFill>
        <p:spPr>
          <a:xfrm>
            <a:off x="1579331" y="2600507"/>
            <a:ext cx="9618167" cy="3688538"/>
          </a:xfrm>
          <a:prstGeom prst="rect">
            <a:avLst/>
          </a:prstGeom>
        </p:spPr>
      </p:pic>
      <p:sp>
        <p:nvSpPr>
          <p:cNvPr id="2" name="Rectangle 1">
            <a:extLst>
              <a:ext uri="{FF2B5EF4-FFF2-40B4-BE49-F238E27FC236}">
                <a16:creationId xmlns:a16="http://schemas.microsoft.com/office/drawing/2014/main" id="{C8D482DD-1E19-4605-A331-BCF50E955B1A}"/>
              </a:ext>
            </a:extLst>
          </p:cNvPr>
          <p:cNvSpPr/>
          <p:nvPr/>
        </p:nvSpPr>
        <p:spPr>
          <a:xfrm>
            <a:off x="0" y="6581001"/>
            <a:ext cx="6096000" cy="276999"/>
          </a:xfrm>
          <a:prstGeom prst="rect">
            <a:avLst/>
          </a:prstGeom>
        </p:spPr>
        <p:txBody>
          <a:bodyPr>
            <a:spAutoFit/>
          </a:bodyPr>
          <a:lstStyle/>
          <a:p>
            <a:r>
              <a:rPr lang="en-US" sz="1200" dirty="0"/>
              <a:t>Show, Attend and Tell: Neural Image Caption Generation with Visual Attention. xu15_jmlr</a:t>
            </a:r>
          </a:p>
        </p:txBody>
      </p:sp>
    </p:spTree>
    <p:extLst>
      <p:ext uri="{BB962C8B-B14F-4D97-AF65-F5344CB8AC3E}">
        <p14:creationId xmlns:p14="http://schemas.microsoft.com/office/powerpoint/2010/main" val="438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9165" y="4725918"/>
            <a:ext cx="8908835" cy="1348473"/>
          </a:xfrm>
        </p:spPr>
        <p:txBody>
          <a:bodyPr>
            <a:normAutofit/>
          </a:bodyPr>
          <a:lstStyle/>
          <a:p>
            <a:r>
              <a:rPr lang="en-US" dirty="0"/>
              <a:t>Maintain a </a:t>
            </a:r>
            <a:r>
              <a:rPr lang="en-US" dirty="0">
                <a:solidFill>
                  <a:srgbClr val="0000FF"/>
                </a:solidFill>
              </a:rPr>
              <a:t>memory</a:t>
            </a:r>
            <a:r>
              <a:rPr lang="en-US" dirty="0"/>
              <a:t> of source hidden states</a:t>
            </a:r>
          </a:p>
          <a:p>
            <a:pPr lvl="1"/>
            <a:r>
              <a:rPr lang="en-US" dirty="0">
                <a:solidFill>
                  <a:schemeClr val="bg1"/>
                </a:solidFill>
              </a:rPr>
              <a:t>Compare target and source hidden states</a:t>
            </a:r>
          </a:p>
          <a:p>
            <a:pPr lvl="1"/>
            <a:r>
              <a:rPr lang="en-US" dirty="0">
                <a:solidFill>
                  <a:schemeClr val="bg1"/>
                </a:solidFill>
              </a:rPr>
              <a:t>Able to translate long sentences.</a:t>
            </a:r>
          </a:p>
          <a:p>
            <a:pPr lvl="1"/>
            <a:endParaRPr lang="en-US" dirty="0"/>
          </a:p>
          <a:p>
            <a:endParaRPr lang="en-US" dirty="0"/>
          </a:p>
          <a:p>
            <a:endParaRPr lang="en-US" dirty="0"/>
          </a:p>
        </p:txBody>
      </p:sp>
      <p:sp>
        <p:nvSpPr>
          <p:cNvPr id="2" name="Title 1"/>
          <p:cNvSpPr>
            <a:spLocks noGrp="1"/>
          </p:cNvSpPr>
          <p:nvPr>
            <p:ph type="title"/>
          </p:nvPr>
        </p:nvSpPr>
        <p:spPr>
          <a:xfrm>
            <a:off x="1981200" y="6529"/>
            <a:ext cx="8229600" cy="1143000"/>
          </a:xfrm>
        </p:spPr>
        <p:txBody>
          <a:bodyPr/>
          <a:lstStyle/>
          <a:p>
            <a:r>
              <a:rPr lang="en-US" dirty="0"/>
              <a:t>Attention Mechanism</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566" y="1072446"/>
            <a:ext cx="3159324" cy="3479835"/>
          </a:xfrm>
          <a:prstGeom prst="rect">
            <a:avLst/>
          </a:prstGeom>
        </p:spPr>
      </p:pic>
      <p:sp>
        <p:nvSpPr>
          <p:cNvPr id="9" name="Rectangle 8"/>
          <p:cNvSpPr/>
          <p:nvPr/>
        </p:nvSpPr>
        <p:spPr>
          <a:xfrm>
            <a:off x="4319566" y="1072446"/>
            <a:ext cx="3159324" cy="141111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E2B9A927-16E5-4092-9CF3-1C4792E14EA4}"/>
              </a:ext>
            </a:extLst>
          </p:cNvPr>
          <p:cNvSpPr/>
          <p:nvPr/>
        </p:nvSpPr>
        <p:spPr>
          <a:xfrm>
            <a:off x="0" y="6517644"/>
            <a:ext cx="6096000" cy="276999"/>
          </a:xfrm>
          <a:prstGeom prst="rect">
            <a:avLst/>
          </a:prstGeom>
        </p:spPr>
        <p:txBody>
          <a:bodyPr>
            <a:spAutoFit/>
          </a:bodyPr>
          <a:lstStyle/>
          <a:p>
            <a:r>
              <a:rPr lang="en-US" sz="1200" dirty="0">
                <a:hlinkClick r:id="rId4"/>
              </a:rPr>
              <a:t>Neural Machine Translation by Jointly Learning to Align and Translate</a:t>
            </a:r>
            <a:r>
              <a:rPr lang="en-US" sz="1200" dirty="0"/>
              <a:t>, 2015</a:t>
            </a:r>
          </a:p>
        </p:txBody>
      </p:sp>
    </p:spTree>
    <p:extLst>
      <p:ext uri="{BB962C8B-B14F-4D97-AF65-F5344CB8AC3E}">
        <p14:creationId xmlns:p14="http://schemas.microsoft.com/office/powerpoint/2010/main" val="2622257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9165" y="4725918"/>
            <a:ext cx="8908835" cy="1348473"/>
          </a:xfrm>
        </p:spPr>
        <p:txBody>
          <a:bodyPr>
            <a:normAutofit/>
          </a:bodyPr>
          <a:lstStyle/>
          <a:p>
            <a:r>
              <a:rPr lang="en-US" dirty="0"/>
              <a:t>Maintain a </a:t>
            </a:r>
            <a:r>
              <a:rPr lang="en-US" dirty="0">
                <a:solidFill>
                  <a:srgbClr val="0000FF"/>
                </a:solidFill>
              </a:rPr>
              <a:t>memory</a:t>
            </a:r>
            <a:r>
              <a:rPr lang="en-US" dirty="0"/>
              <a:t> of source hidden states</a:t>
            </a:r>
          </a:p>
          <a:p>
            <a:pPr lvl="1"/>
            <a:r>
              <a:rPr lang="en-US" dirty="0"/>
              <a:t>Compare target and source hidden states</a:t>
            </a:r>
          </a:p>
          <a:p>
            <a:pPr lvl="1"/>
            <a:r>
              <a:rPr lang="en-US" dirty="0">
                <a:solidFill>
                  <a:srgbClr val="FFFFFF"/>
                </a:solidFill>
              </a:rPr>
              <a:t>Able to translate long sentences.</a:t>
            </a:r>
          </a:p>
          <a:p>
            <a:pPr lvl="1"/>
            <a:endParaRPr lang="en-US" dirty="0"/>
          </a:p>
          <a:p>
            <a:endParaRPr lang="en-US" dirty="0"/>
          </a:p>
          <a:p>
            <a:endParaRPr lang="en-US" dirty="0"/>
          </a:p>
        </p:txBody>
      </p:sp>
      <p:sp>
        <p:nvSpPr>
          <p:cNvPr id="2" name="Title 1"/>
          <p:cNvSpPr>
            <a:spLocks noGrp="1"/>
          </p:cNvSpPr>
          <p:nvPr>
            <p:ph type="title"/>
          </p:nvPr>
        </p:nvSpPr>
        <p:spPr>
          <a:xfrm>
            <a:off x="1981200" y="6529"/>
            <a:ext cx="8229600" cy="1143000"/>
          </a:xfrm>
        </p:spPr>
        <p:txBody>
          <a:bodyPr/>
          <a:lstStyle/>
          <a:p>
            <a:r>
              <a:rPr lang="en-US" dirty="0"/>
              <a:t>Attention Mechanism</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566" y="1072446"/>
            <a:ext cx="3159324" cy="3479835"/>
          </a:xfrm>
          <a:prstGeom prst="rect">
            <a:avLst/>
          </a:prstGeom>
        </p:spPr>
      </p:pic>
      <p:sp>
        <p:nvSpPr>
          <p:cNvPr id="9" name="Rectangle 8"/>
          <p:cNvSpPr/>
          <p:nvPr/>
        </p:nvSpPr>
        <p:spPr>
          <a:xfrm>
            <a:off x="4319566" y="1072446"/>
            <a:ext cx="3159324" cy="141111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4261554" y="2060223"/>
            <a:ext cx="59266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0.6</a:t>
            </a:r>
          </a:p>
        </p:txBody>
      </p:sp>
      <p:sp>
        <p:nvSpPr>
          <p:cNvPr id="5" name="Oval 4"/>
          <p:cNvSpPr/>
          <p:nvPr/>
        </p:nvSpPr>
        <p:spPr>
          <a:xfrm>
            <a:off x="4366389" y="2426646"/>
            <a:ext cx="372020" cy="734711"/>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7135092" y="2426646"/>
            <a:ext cx="372020" cy="734711"/>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4CA2FD22-7F6B-4C6E-A124-CA6DEECDAA4E}"/>
              </a:ext>
            </a:extLst>
          </p:cNvPr>
          <p:cNvSpPr/>
          <p:nvPr/>
        </p:nvSpPr>
        <p:spPr>
          <a:xfrm>
            <a:off x="0" y="6517644"/>
            <a:ext cx="6096000" cy="276999"/>
          </a:xfrm>
          <a:prstGeom prst="rect">
            <a:avLst/>
          </a:prstGeom>
        </p:spPr>
        <p:txBody>
          <a:bodyPr>
            <a:spAutoFit/>
          </a:bodyPr>
          <a:lstStyle/>
          <a:p>
            <a:r>
              <a:rPr lang="en-US" sz="1200" dirty="0">
                <a:hlinkClick r:id="rId4"/>
              </a:rPr>
              <a:t>Neural Machine Translation by Jointly Learning to Align and Translate</a:t>
            </a:r>
            <a:r>
              <a:rPr lang="en-US" sz="1200" dirty="0"/>
              <a:t>, 2015</a:t>
            </a:r>
          </a:p>
        </p:txBody>
      </p:sp>
    </p:spTree>
    <p:extLst>
      <p:ext uri="{BB962C8B-B14F-4D97-AF65-F5344CB8AC3E}">
        <p14:creationId xmlns:p14="http://schemas.microsoft.com/office/powerpoint/2010/main" val="3367898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9165" y="4725918"/>
            <a:ext cx="8908835" cy="1348473"/>
          </a:xfrm>
        </p:spPr>
        <p:txBody>
          <a:bodyPr>
            <a:normAutofit/>
          </a:bodyPr>
          <a:lstStyle/>
          <a:p>
            <a:r>
              <a:rPr lang="en-US" dirty="0"/>
              <a:t>Maintain a </a:t>
            </a:r>
            <a:r>
              <a:rPr lang="en-US" dirty="0">
                <a:solidFill>
                  <a:srgbClr val="0000FF"/>
                </a:solidFill>
              </a:rPr>
              <a:t>memory</a:t>
            </a:r>
            <a:r>
              <a:rPr lang="en-US" dirty="0"/>
              <a:t> of source hidden states</a:t>
            </a:r>
          </a:p>
          <a:p>
            <a:pPr lvl="1"/>
            <a:r>
              <a:rPr lang="en-US" dirty="0"/>
              <a:t>Compare target and source hidden states</a:t>
            </a:r>
          </a:p>
          <a:p>
            <a:pPr lvl="1"/>
            <a:r>
              <a:rPr lang="en-US" dirty="0">
                <a:solidFill>
                  <a:srgbClr val="FFFFFF"/>
                </a:solidFill>
              </a:rPr>
              <a:t>Able to translate long sentences.</a:t>
            </a:r>
          </a:p>
          <a:p>
            <a:pPr lvl="1"/>
            <a:endParaRPr lang="en-US" dirty="0"/>
          </a:p>
          <a:p>
            <a:endParaRPr lang="en-US" dirty="0"/>
          </a:p>
          <a:p>
            <a:endParaRPr lang="en-US" dirty="0"/>
          </a:p>
        </p:txBody>
      </p:sp>
      <p:sp>
        <p:nvSpPr>
          <p:cNvPr id="2" name="Title 1"/>
          <p:cNvSpPr>
            <a:spLocks noGrp="1"/>
          </p:cNvSpPr>
          <p:nvPr>
            <p:ph type="title"/>
          </p:nvPr>
        </p:nvSpPr>
        <p:spPr>
          <a:xfrm>
            <a:off x="1981200" y="6529"/>
            <a:ext cx="8229600" cy="1143000"/>
          </a:xfrm>
        </p:spPr>
        <p:txBody>
          <a:bodyPr/>
          <a:lstStyle/>
          <a:p>
            <a:r>
              <a:rPr lang="en-US" dirty="0"/>
              <a:t>Attention Mechanism</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566" y="1072446"/>
            <a:ext cx="3159324" cy="3479835"/>
          </a:xfrm>
          <a:prstGeom prst="rect">
            <a:avLst/>
          </a:prstGeom>
        </p:spPr>
      </p:pic>
      <p:sp>
        <p:nvSpPr>
          <p:cNvPr id="9" name="Rectangle 8"/>
          <p:cNvSpPr/>
          <p:nvPr/>
        </p:nvSpPr>
        <p:spPr>
          <a:xfrm>
            <a:off x="4319566" y="1072446"/>
            <a:ext cx="3159324" cy="141111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4783661" y="2060223"/>
            <a:ext cx="59266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0.2</a:t>
            </a:r>
          </a:p>
        </p:txBody>
      </p:sp>
      <p:sp>
        <p:nvSpPr>
          <p:cNvPr id="5" name="Oval 4"/>
          <p:cNvSpPr/>
          <p:nvPr/>
        </p:nvSpPr>
        <p:spPr>
          <a:xfrm>
            <a:off x="4888496" y="2426646"/>
            <a:ext cx="372020" cy="734711"/>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7135092" y="2426646"/>
            <a:ext cx="372020" cy="734711"/>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p:cNvSpPr txBox="1"/>
          <p:nvPr/>
        </p:nvSpPr>
        <p:spPr>
          <a:xfrm>
            <a:off x="4261554" y="2060223"/>
            <a:ext cx="59266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0.6</a:t>
            </a:r>
          </a:p>
        </p:txBody>
      </p:sp>
      <p:sp>
        <p:nvSpPr>
          <p:cNvPr id="13" name="Rectangle 12">
            <a:extLst>
              <a:ext uri="{FF2B5EF4-FFF2-40B4-BE49-F238E27FC236}">
                <a16:creationId xmlns:a16="http://schemas.microsoft.com/office/drawing/2014/main" id="{EFF9EEA8-4137-49B1-9722-CE25340C6870}"/>
              </a:ext>
            </a:extLst>
          </p:cNvPr>
          <p:cNvSpPr/>
          <p:nvPr/>
        </p:nvSpPr>
        <p:spPr>
          <a:xfrm>
            <a:off x="0" y="6517644"/>
            <a:ext cx="6096000" cy="276999"/>
          </a:xfrm>
          <a:prstGeom prst="rect">
            <a:avLst/>
          </a:prstGeom>
        </p:spPr>
        <p:txBody>
          <a:bodyPr>
            <a:spAutoFit/>
          </a:bodyPr>
          <a:lstStyle/>
          <a:p>
            <a:r>
              <a:rPr lang="en-US" sz="1200" dirty="0">
                <a:hlinkClick r:id="rId4"/>
              </a:rPr>
              <a:t>Neural Machine Translation by Jointly Learning to Align and Translate</a:t>
            </a:r>
            <a:r>
              <a:rPr lang="en-US" sz="1200" dirty="0"/>
              <a:t>, 2015</a:t>
            </a:r>
          </a:p>
        </p:txBody>
      </p:sp>
    </p:spTree>
    <p:extLst>
      <p:ext uri="{BB962C8B-B14F-4D97-AF65-F5344CB8AC3E}">
        <p14:creationId xmlns:p14="http://schemas.microsoft.com/office/powerpoint/2010/main" val="4234994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9165" y="4725918"/>
            <a:ext cx="8908835" cy="1348473"/>
          </a:xfrm>
        </p:spPr>
        <p:txBody>
          <a:bodyPr>
            <a:normAutofit/>
          </a:bodyPr>
          <a:lstStyle/>
          <a:p>
            <a:r>
              <a:rPr lang="en-US" dirty="0"/>
              <a:t>Maintain a </a:t>
            </a:r>
            <a:r>
              <a:rPr lang="en-US" dirty="0">
                <a:solidFill>
                  <a:srgbClr val="0000FF"/>
                </a:solidFill>
              </a:rPr>
              <a:t>memory</a:t>
            </a:r>
            <a:r>
              <a:rPr lang="en-US" dirty="0"/>
              <a:t> of source hidden states</a:t>
            </a:r>
          </a:p>
          <a:p>
            <a:pPr lvl="1"/>
            <a:r>
              <a:rPr lang="en-US" dirty="0"/>
              <a:t>Compare target and source hidden states</a:t>
            </a:r>
          </a:p>
          <a:p>
            <a:pPr lvl="1"/>
            <a:r>
              <a:rPr lang="en-US" dirty="0">
                <a:solidFill>
                  <a:srgbClr val="FFFFFF"/>
                </a:solidFill>
              </a:rPr>
              <a:t>Able to translate long sentences.</a:t>
            </a:r>
          </a:p>
          <a:p>
            <a:pPr lvl="1"/>
            <a:endParaRPr lang="en-US" dirty="0"/>
          </a:p>
          <a:p>
            <a:endParaRPr lang="en-US" dirty="0"/>
          </a:p>
          <a:p>
            <a:endParaRPr lang="en-US" dirty="0"/>
          </a:p>
        </p:txBody>
      </p:sp>
      <p:sp>
        <p:nvSpPr>
          <p:cNvPr id="2" name="Title 1"/>
          <p:cNvSpPr>
            <a:spLocks noGrp="1"/>
          </p:cNvSpPr>
          <p:nvPr>
            <p:ph type="title"/>
          </p:nvPr>
        </p:nvSpPr>
        <p:spPr>
          <a:xfrm>
            <a:off x="1981200" y="6529"/>
            <a:ext cx="8229600" cy="1143000"/>
          </a:xfrm>
        </p:spPr>
        <p:txBody>
          <a:bodyPr/>
          <a:lstStyle/>
          <a:p>
            <a:r>
              <a:rPr lang="en-US" dirty="0"/>
              <a:t>Attention Mechanism</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566" y="1072446"/>
            <a:ext cx="3159324" cy="3479835"/>
          </a:xfrm>
          <a:prstGeom prst="rect">
            <a:avLst/>
          </a:prstGeom>
        </p:spPr>
      </p:pic>
      <p:sp>
        <p:nvSpPr>
          <p:cNvPr id="9" name="Rectangle 8"/>
          <p:cNvSpPr/>
          <p:nvPr/>
        </p:nvSpPr>
        <p:spPr>
          <a:xfrm>
            <a:off x="4319566" y="1072446"/>
            <a:ext cx="3159324" cy="141111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5333990" y="2060223"/>
            <a:ext cx="59266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p>
        </p:txBody>
      </p:sp>
      <p:sp>
        <p:nvSpPr>
          <p:cNvPr id="5" name="Oval 4"/>
          <p:cNvSpPr/>
          <p:nvPr/>
        </p:nvSpPr>
        <p:spPr>
          <a:xfrm>
            <a:off x="5438825" y="2426646"/>
            <a:ext cx="372020" cy="734711"/>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7135092" y="2426646"/>
            <a:ext cx="372020" cy="734711"/>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p:cNvSpPr txBox="1"/>
          <p:nvPr/>
        </p:nvSpPr>
        <p:spPr>
          <a:xfrm>
            <a:off x="4261554" y="2060223"/>
            <a:ext cx="59266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0.6</a:t>
            </a:r>
          </a:p>
        </p:txBody>
      </p:sp>
      <p:sp>
        <p:nvSpPr>
          <p:cNvPr id="13" name="TextBox 12"/>
          <p:cNvSpPr txBox="1"/>
          <p:nvPr/>
        </p:nvSpPr>
        <p:spPr>
          <a:xfrm>
            <a:off x="4783661" y="2060223"/>
            <a:ext cx="59266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0.2</a:t>
            </a:r>
          </a:p>
        </p:txBody>
      </p:sp>
      <p:sp>
        <p:nvSpPr>
          <p:cNvPr id="14" name="Rectangle 13">
            <a:extLst>
              <a:ext uri="{FF2B5EF4-FFF2-40B4-BE49-F238E27FC236}">
                <a16:creationId xmlns:a16="http://schemas.microsoft.com/office/drawing/2014/main" id="{E476852B-F7D0-46C6-88E9-09EB5B0437B2}"/>
              </a:ext>
            </a:extLst>
          </p:cNvPr>
          <p:cNvSpPr/>
          <p:nvPr/>
        </p:nvSpPr>
        <p:spPr>
          <a:xfrm>
            <a:off x="0" y="6517644"/>
            <a:ext cx="6096000" cy="276999"/>
          </a:xfrm>
          <a:prstGeom prst="rect">
            <a:avLst/>
          </a:prstGeom>
        </p:spPr>
        <p:txBody>
          <a:bodyPr>
            <a:spAutoFit/>
          </a:bodyPr>
          <a:lstStyle/>
          <a:p>
            <a:r>
              <a:rPr lang="en-US" sz="1200" dirty="0">
                <a:hlinkClick r:id="rId4"/>
              </a:rPr>
              <a:t>Neural Machine Translation by Jointly Learning to Align and Translate</a:t>
            </a:r>
            <a:r>
              <a:rPr lang="en-US" sz="1200" dirty="0"/>
              <a:t>, 2015</a:t>
            </a:r>
          </a:p>
        </p:txBody>
      </p:sp>
    </p:spTree>
    <p:extLst>
      <p:ext uri="{BB962C8B-B14F-4D97-AF65-F5344CB8AC3E}">
        <p14:creationId xmlns:p14="http://schemas.microsoft.com/office/powerpoint/2010/main" val="1944894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9165" y="4725918"/>
            <a:ext cx="8908835" cy="1348473"/>
          </a:xfrm>
        </p:spPr>
        <p:txBody>
          <a:bodyPr>
            <a:normAutofit/>
          </a:bodyPr>
          <a:lstStyle/>
          <a:p>
            <a:r>
              <a:rPr lang="en-US" dirty="0"/>
              <a:t>Maintain a </a:t>
            </a:r>
            <a:r>
              <a:rPr lang="en-US" dirty="0">
                <a:solidFill>
                  <a:srgbClr val="0000FF"/>
                </a:solidFill>
              </a:rPr>
              <a:t>memory</a:t>
            </a:r>
            <a:r>
              <a:rPr lang="en-US" dirty="0"/>
              <a:t> of source hidden states</a:t>
            </a:r>
          </a:p>
          <a:p>
            <a:pPr lvl="1"/>
            <a:r>
              <a:rPr lang="en-US" dirty="0"/>
              <a:t>Compare target and source hidden states</a:t>
            </a:r>
          </a:p>
          <a:p>
            <a:pPr lvl="1"/>
            <a:r>
              <a:rPr lang="en-US" dirty="0">
                <a:solidFill>
                  <a:srgbClr val="FFFFFF"/>
                </a:solidFill>
              </a:rPr>
              <a:t>Able to translate long sentences.</a:t>
            </a:r>
          </a:p>
          <a:p>
            <a:pPr lvl="1"/>
            <a:endParaRPr lang="en-US" dirty="0"/>
          </a:p>
          <a:p>
            <a:endParaRPr lang="en-US" dirty="0"/>
          </a:p>
          <a:p>
            <a:endParaRPr lang="en-US" dirty="0"/>
          </a:p>
        </p:txBody>
      </p:sp>
      <p:sp>
        <p:nvSpPr>
          <p:cNvPr id="2" name="Title 1"/>
          <p:cNvSpPr>
            <a:spLocks noGrp="1"/>
          </p:cNvSpPr>
          <p:nvPr>
            <p:ph type="title"/>
          </p:nvPr>
        </p:nvSpPr>
        <p:spPr>
          <a:xfrm>
            <a:off x="1981200" y="6529"/>
            <a:ext cx="8229600" cy="1143000"/>
          </a:xfrm>
        </p:spPr>
        <p:txBody>
          <a:bodyPr/>
          <a:lstStyle/>
          <a:p>
            <a:r>
              <a:rPr lang="en-US" dirty="0"/>
              <a:t>Attention Mechanism</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566" y="1072446"/>
            <a:ext cx="3159324" cy="3479835"/>
          </a:xfrm>
          <a:prstGeom prst="rect">
            <a:avLst/>
          </a:prstGeom>
        </p:spPr>
      </p:pic>
      <p:sp>
        <p:nvSpPr>
          <p:cNvPr id="9" name="Rectangle 8"/>
          <p:cNvSpPr/>
          <p:nvPr/>
        </p:nvSpPr>
        <p:spPr>
          <a:xfrm>
            <a:off x="4319566" y="1072446"/>
            <a:ext cx="3159324" cy="141111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5870208" y="2060223"/>
            <a:ext cx="59266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p>
        </p:txBody>
      </p:sp>
      <p:sp>
        <p:nvSpPr>
          <p:cNvPr id="5" name="Oval 4"/>
          <p:cNvSpPr/>
          <p:nvPr/>
        </p:nvSpPr>
        <p:spPr>
          <a:xfrm>
            <a:off x="5975043" y="2426646"/>
            <a:ext cx="372020" cy="734711"/>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7135092" y="2426646"/>
            <a:ext cx="372020" cy="734711"/>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p:cNvSpPr txBox="1"/>
          <p:nvPr/>
        </p:nvSpPr>
        <p:spPr>
          <a:xfrm>
            <a:off x="4261554" y="2060223"/>
            <a:ext cx="59266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0.6</a:t>
            </a:r>
          </a:p>
        </p:txBody>
      </p:sp>
      <p:sp>
        <p:nvSpPr>
          <p:cNvPr id="13" name="TextBox 12"/>
          <p:cNvSpPr txBox="1"/>
          <p:nvPr/>
        </p:nvSpPr>
        <p:spPr>
          <a:xfrm>
            <a:off x="4783661" y="2060223"/>
            <a:ext cx="59266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0.2</a:t>
            </a:r>
          </a:p>
        </p:txBody>
      </p:sp>
      <p:sp>
        <p:nvSpPr>
          <p:cNvPr id="14" name="TextBox 13"/>
          <p:cNvSpPr txBox="1"/>
          <p:nvPr/>
        </p:nvSpPr>
        <p:spPr>
          <a:xfrm>
            <a:off x="5333990" y="2060223"/>
            <a:ext cx="59266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p>
        </p:txBody>
      </p:sp>
      <p:sp>
        <p:nvSpPr>
          <p:cNvPr id="15" name="Rectangle 14">
            <a:extLst>
              <a:ext uri="{FF2B5EF4-FFF2-40B4-BE49-F238E27FC236}">
                <a16:creationId xmlns:a16="http://schemas.microsoft.com/office/drawing/2014/main" id="{E7F6546E-7894-4963-AADF-814C050947B3}"/>
              </a:ext>
            </a:extLst>
          </p:cNvPr>
          <p:cNvSpPr/>
          <p:nvPr/>
        </p:nvSpPr>
        <p:spPr>
          <a:xfrm>
            <a:off x="0" y="6517644"/>
            <a:ext cx="6096000" cy="276999"/>
          </a:xfrm>
          <a:prstGeom prst="rect">
            <a:avLst/>
          </a:prstGeom>
        </p:spPr>
        <p:txBody>
          <a:bodyPr>
            <a:spAutoFit/>
          </a:bodyPr>
          <a:lstStyle/>
          <a:p>
            <a:r>
              <a:rPr lang="en-US" sz="1200" dirty="0">
                <a:hlinkClick r:id="rId4"/>
              </a:rPr>
              <a:t>Neural Machine Translation by Jointly Learning to Align and Translate</a:t>
            </a:r>
            <a:r>
              <a:rPr lang="en-US" sz="1200" dirty="0"/>
              <a:t>, 2015</a:t>
            </a:r>
          </a:p>
        </p:txBody>
      </p:sp>
    </p:spTree>
    <p:extLst>
      <p:ext uri="{BB962C8B-B14F-4D97-AF65-F5344CB8AC3E}">
        <p14:creationId xmlns:p14="http://schemas.microsoft.com/office/powerpoint/2010/main" val="1293435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127" y="1058335"/>
            <a:ext cx="3047313" cy="3479835"/>
          </a:xfrm>
          <a:prstGeom prst="rect">
            <a:avLst/>
          </a:prstGeom>
        </p:spPr>
      </p:pic>
      <p:sp>
        <p:nvSpPr>
          <p:cNvPr id="3" name="Content Placeholder 2"/>
          <p:cNvSpPr>
            <a:spLocks noGrp="1"/>
          </p:cNvSpPr>
          <p:nvPr>
            <p:ph idx="1"/>
          </p:nvPr>
        </p:nvSpPr>
        <p:spPr>
          <a:xfrm>
            <a:off x="1759165" y="4725918"/>
            <a:ext cx="8908835" cy="1348473"/>
          </a:xfrm>
        </p:spPr>
        <p:txBody>
          <a:bodyPr>
            <a:normAutofit/>
          </a:bodyPr>
          <a:lstStyle/>
          <a:p>
            <a:r>
              <a:rPr lang="en-US" dirty="0"/>
              <a:t>Maintain a </a:t>
            </a:r>
            <a:r>
              <a:rPr lang="en-US" dirty="0">
                <a:solidFill>
                  <a:srgbClr val="0000FF"/>
                </a:solidFill>
              </a:rPr>
              <a:t>memory</a:t>
            </a:r>
            <a:r>
              <a:rPr lang="en-US" dirty="0"/>
              <a:t> of source hidden states</a:t>
            </a:r>
          </a:p>
          <a:p>
            <a:pPr lvl="1"/>
            <a:r>
              <a:rPr lang="en-US" dirty="0"/>
              <a:t>Able to translate long sentences.</a:t>
            </a:r>
          </a:p>
          <a:p>
            <a:pPr lvl="1"/>
            <a:r>
              <a:rPr lang="en-US" dirty="0">
                <a:solidFill>
                  <a:schemeClr val="bg1"/>
                </a:solidFill>
              </a:rPr>
              <a:t>f</a:t>
            </a:r>
          </a:p>
          <a:p>
            <a:endParaRPr lang="en-US" dirty="0"/>
          </a:p>
          <a:p>
            <a:endParaRPr lang="en-US" dirty="0"/>
          </a:p>
        </p:txBody>
      </p:sp>
      <p:sp>
        <p:nvSpPr>
          <p:cNvPr id="2" name="Title 1"/>
          <p:cNvSpPr>
            <a:spLocks noGrp="1"/>
          </p:cNvSpPr>
          <p:nvPr>
            <p:ph type="title"/>
          </p:nvPr>
        </p:nvSpPr>
        <p:spPr>
          <a:xfrm>
            <a:off x="1981200" y="6529"/>
            <a:ext cx="8229600" cy="1143000"/>
          </a:xfrm>
        </p:spPr>
        <p:txBody>
          <a:bodyPr/>
          <a:lstStyle/>
          <a:p>
            <a:r>
              <a:rPr lang="en-US" dirty="0"/>
              <a:t>Attention Mechanism</a:t>
            </a:r>
          </a:p>
        </p:txBody>
      </p:sp>
      <p:sp>
        <p:nvSpPr>
          <p:cNvPr id="10" name="TextBox 9"/>
          <p:cNvSpPr txBox="1"/>
          <p:nvPr/>
        </p:nvSpPr>
        <p:spPr>
          <a:xfrm>
            <a:off x="5870208" y="2187222"/>
            <a:ext cx="59266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p>
        </p:txBody>
      </p:sp>
      <p:sp>
        <p:nvSpPr>
          <p:cNvPr id="12" name="TextBox 11"/>
          <p:cNvSpPr txBox="1"/>
          <p:nvPr/>
        </p:nvSpPr>
        <p:spPr>
          <a:xfrm>
            <a:off x="4261554" y="2187222"/>
            <a:ext cx="59266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0.6</a:t>
            </a:r>
          </a:p>
        </p:txBody>
      </p:sp>
      <p:sp>
        <p:nvSpPr>
          <p:cNvPr id="13" name="TextBox 12"/>
          <p:cNvSpPr txBox="1"/>
          <p:nvPr/>
        </p:nvSpPr>
        <p:spPr>
          <a:xfrm>
            <a:off x="4741328" y="2187222"/>
            <a:ext cx="59266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0.2</a:t>
            </a:r>
          </a:p>
        </p:txBody>
      </p:sp>
      <p:sp>
        <p:nvSpPr>
          <p:cNvPr id="14" name="TextBox 13"/>
          <p:cNvSpPr txBox="1"/>
          <p:nvPr/>
        </p:nvSpPr>
        <p:spPr>
          <a:xfrm>
            <a:off x="5404545" y="2187222"/>
            <a:ext cx="59266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0.1</a:t>
            </a:r>
          </a:p>
        </p:txBody>
      </p:sp>
      <p:sp>
        <p:nvSpPr>
          <p:cNvPr id="9" name="Rectangle 8">
            <a:extLst>
              <a:ext uri="{FF2B5EF4-FFF2-40B4-BE49-F238E27FC236}">
                <a16:creationId xmlns:a16="http://schemas.microsoft.com/office/drawing/2014/main" id="{FB41FF1D-7C05-48DE-A500-31AFAE1D8062}"/>
              </a:ext>
            </a:extLst>
          </p:cNvPr>
          <p:cNvSpPr/>
          <p:nvPr/>
        </p:nvSpPr>
        <p:spPr>
          <a:xfrm>
            <a:off x="0" y="6517644"/>
            <a:ext cx="6096000" cy="276999"/>
          </a:xfrm>
          <a:prstGeom prst="rect">
            <a:avLst/>
          </a:prstGeom>
        </p:spPr>
        <p:txBody>
          <a:bodyPr>
            <a:spAutoFit/>
          </a:bodyPr>
          <a:lstStyle/>
          <a:p>
            <a:r>
              <a:rPr lang="en-US" sz="1200" dirty="0">
                <a:hlinkClick r:id="rId5"/>
              </a:rPr>
              <a:t>Neural Machine Translation by Jointly Learning to Align and Translate</a:t>
            </a:r>
            <a:r>
              <a:rPr lang="en-US" sz="1200" dirty="0"/>
              <a:t>, 2015</a:t>
            </a:r>
          </a:p>
        </p:txBody>
      </p:sp>
    </p:spTree>
    <p:custDataLst>
      <p:tags r:id="rId1"/>
    </p:custDataLst>
    <p:extLst>
      <p:ext uri="{BB962C8B-B14F-4D97-AF65-F5344CB8AC3E}">
        <p14:creationId xmlns:p14="http://schemas.microsoft.com/office/powerpoint/2010/main" val="1316389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8403-DCBA-4635-B07C-CC4A8A3AAAB3}"/>
              </a:ext>
            </a:extLst>
          </p:cNvPr>
          <p:cNvSpPr>
            <a:spLocks noGrp="1"/>
          </p:cNvSpPr>
          <p:nvPr>
            <p:ph type="title"/>
          </p:nvPr>
        </p:nvSpPr>
        <p:spPr/>
        <p:txBody>
          <a:bodyPr/>
          <a:lstStyle/>
          <a:p>
            <a:r>
              <a:rPr lang="en-US">
                <a:cs typeface="Calibri Light"/>
              </a:rPr>
              <a:t>Attention Network</a:t>
            </a:r>
            <a:endParaRPr lang="en-US"/>
          </a:p>
        </p:txBody>
      </p:sp>
      <p:pic>
        <p:nvPicPr>
          <p:cNvPr id="6" name="Picture 4" descr="https://camo.githubusercontent.com/a3c087bfca2eb44553f284ac13b19ccc27a333ed/68747470733a2f2f332e62702e626c6f6773706f742e636f6d2f2d3350626a5f64767430566f2f562d71652d4e6c365035492f41414141414141414251632f7a305f365774565774764152744d6b3069395f41744c6579794779563641493477434c63422f73313630302f6e6d742d6d6f64656c2d666173742e676966">
            <a:extLst>
              <a:ext uri="{FF2B5EF4-FFF2-40B4-BE49-F238E27FC236}">
                <a16:creationId xmlns:a16="http://schemas.microsoft.com/office/drawing/2014/main" id="{A1E7366B-784C-4275-80B1-257F29FCD9D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38891" y="1783581"/>
            <a:ext cx="5376201" cy="32132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CF1E1B6-0E26-47F4-8056-7DEB45EC3511}"/>
              </a:ext>
            </a:extLst>
          </p:cNvPr>
          <p:cNvPicPr>
            <a:picLocks noChangeAspect="1"/>
          </p:cNvPicPr>
          <p:nvPr/>
        </p:nvPicPr>
        <p:blipFill>
          <a:blip r:embed="rId3"/>
          <a:stretch>
            <a:fillRect/>
          </a:stretch>
        </p:blipFill>
        <p:spPr>
          <a:xfrm>
            <a:off x="5966162" y="1690688"/>
            <a:ext cx="2575185" cy="3510280"/>
          </a:xfrm>
          <a:prstGeom prst="rect">
            <a:avLst/>
          </a:prstGeom>
        </p:spPr>
      </p:pic>
      <p:pic>
        <p:nvPicPr>
          <p:cNvPr id="9" name="Picture 8">
            <a:extLst>
              <a:ext uri="{FF2B5EF4-FFF2-40B4-BE49-F238E27FC236}">
                <a16:creationId xmlns:a16="http://schemas.microsoft.com/office/drawing/2014/main" id="{830B0438-F055-42DA-B527-FDFD59B9DD16}"/>
              </a:ext>
            </a:extLst>
          </p:cNvPr>
          <p:cNvPicPr>
            <a:picLocks noChangeAspect="1"/>
          </p:cNvPicPr>
          <p:nvPr/>
        </p:nvPicPr>
        <p:blipFill>
          <a:blip r:embed="rId4"/>
          <a:stretch>
            <a:fillRect/>
          </a:stretch>
        </p:blipFill>
        <p:spPr>
          <a:xfrm>
            <a:off x="8772044" y="4656203"/>
            <a:ext cx="3233795" cy="321847"/>
          </a:xfrm>
          <a:prstGeom prst="rect">
            <a:avLst/>
          </a:prstGeom>
        </p:spPr>
      </p:pic>
      <p:pic>
        <p:nvPicPr>
          <p:cNvPr id="10" name="Picture 9">
            <a:extLst>
              <a:ext uri="{FF2B5EF4-FFF2-40B4-BE49-F238E27FC236}">
                <a16:creationId xmlns:a16="http://schemas.microsoft.com/office/drawing/2014/main" id="{BE1B87B4-DFE7-4064-96E9-74EE1258FD63}"/>
              </a:ext>
            </a:extLst>
          </p:cNvPr>
          <p:cNvPicPr>
            <a:picLocks noChangeAspect="1"/>
          </p:cNvPicPr>
          <p:nvPr/>
        </p:nvPicPr>
        <p:blipFill>
          <a:blip r:embed="rId5"/>
          <a:stretch>
            <a:fillRect/>
          </a:stretch>
        </p:blipFill>
        <p:spPr>
          <a:xfrm>
            <a:off x="9231646" y="4060032"/>
            <a:ext cx="2314592" cy="352428"/>
          </a:xfrm>
          <a:prstGeom prst="rect">
            <a:avLst/>
          </a:prstGeom>
        </p:spPr>
      </p:pic>
      <p:pic>
        <p:nvPicPr>
          <p:cNvPr id="11" name="Picture 10">
            <a:extLst>
              <a:ext uri="{FF2B5EF4-FFF2-40B4-BE49-F238E27FC236}">
                <a16:creationId xmlns:a16="http://schemas.microsoft.com/office/drawing/2014/main" id="{7CF43D21-567D-40F0-AE36-40B6D8311EAE}"/>
              </a:ext>
            </a:extLst>
          </p:cNvPr>
          <p:cNvPicPr>
            <a:picLocks noChangeAspect="1"/>
          </p:cNvPicPr>
          <p:nvPr/>
        </p:nvPicPr>
        <p:blipFill>
          <a:blip r:embed="rId6"/>
          <a:stretch>
            <a:fillRect/>
          </a:stretch>
        </p:blipFill>
        <p:spPr>
          <a:xfrm>
            <a:off x="9742836" y="3101816"/>
            <a:ext cx="1214297" cy="699031"/>
          </a:xfrm>
          <a:prstGeom prst="rect">
            <a:avLst/>
          </a:prstGeom>
        </p:spPr>
      </p:pic>
      <p:pic>
        <p:nvPicPr>
          <p:cNvPr id="12" name="Picture 11">
            <a:extLst>
              <a:ext uri="{FF2B5EF4-FFF2-40B4-BE49-F238E27FC236}">
                <a16:creationId xmlns:a16="http://schemas.microsoft.com/office/drawing/2014/main" id="{335C345D-7EC3-434A-92C1-58E2A8D3F7E3}"/>
              </a:ext>
            </a:extLst>
          </p:cNvPr>
          <p:cNvPicPr>
            <a:picLocks noChangeAspect="1"/>
          </p:cNvPicPr>
          <p:nvPr/>
        </p:nvPicPr>
        <p:blipFill>
          <a:blip r:embed="rId7"/>
          <a:stretch>
            <a:fillRect/>
          </a:stretch>
        </p:blipFill>
        <p:spPr>
          <a:xfrm>
            <a:off x="9505750" y="2424147"/>
            <a:ext cx="1929711" cy="633007"/>
          </a:xfrm>
          <a:prstGeom prst="rect">
            <a:avLst/>
          </a:prstGeom>
        </p:spPr>
      </p:pic>
      <p:pic>
        <p:nvPicPr>
          <p:cNvPr id="13" name="Picture 12">
            <a:extLst>
              <a:ext uri="{FF2B5EF4-FFF2-40B4-BE49-F238E27FC236}">
                <a16:creationId xmlns:a16="http://schemas.microsoft.com/office/drawing/2014/main" id="{A445485A-400E-4BFA-AEB4-F5859B6412B7}"/>
              </a:ext>
            </a:extLst>
          </p:cNvPr>
          <p:cNvPicPr>
            <a:picLocks noChangeAspect="1"/>
          </p:cNvPicPr>
          <p:nvPr/>
        </p:nvPicPr>
        <p:blipFill>
          <a:blip r:embed="rId8"/>
          <a:stretch>
            <a:fillRect/>
          </a:stretch>
        </p:blipFill>
        <p:spPr>
          <a:xfrm>
            <a:off x="9557931" y="1885574"/>
            <a:ext cx="1662023" cy="346255"/>
          </a:xfrm>
          <a:prstGeom prst="rect">
            <a:avLst/>
          </a:prstGeom>
        </p:spPr>
      </p:pic>
      <p:pic>
        <p:nvPicPr>
          <p:cNvPr id="3" name="Picture 2">
            <a:extLst>
              <a:ext uri="{FF2B5EF4-FFF2-40B4-BE49-F238E27FC236}">
                <a16:creationId xmlns:a16="http://schemas.microsoft.com/office/drawing/2014/main" id="{A92F5A25-86AE-4A8D-A702-0E9EAB58D9CB}"/>
              </a:ext>
            </a:extLst>
          </p:cNvPr>
          <p:cNvPicPr>
            <a:picLocks noChangeAspect="1"/>
          </p:cNvPicPr>
          <p:nvPr/>
        </p:nvPicPr>
        <p:blipFill>
          <a:blip r:embed="rId9"/>
          <a:stretch>
            <a:fillRect/>
          </a:stretch>
        </p:blipFill>
        <p:spPr>
          <a:xfrm>
            <a:off x="8612467" y="1324345"/>
            <a:ext cx="3475037" cy="335679"/>
          </a:xfrm>
          <a:prstGeom prst="rect">
            <a:avLst/>
          </a:prstGeom>
        </p:spPr>
      </p:pic>
      <p:sp>
        <p:nvSpPr>
          <p:cNvPr id="14" name="Rectangle 13">
            <a:extLst>
              <a:ext uri="{FF2B5EF4-FFF2-40B4-BE49-F238E27FC236}">
                <a16:creationId xmlns:a16="http://schemas.microsoft.com/office/drawing/2014/main" id="{C00D124F-BD3D-4C02-AC27-D804BA1A0188}"/>
              </a:ext>
            </a:extLst>
          </p:cNvPr>
          <p:cNvSpPr/>
          <p:nvPr/>
        </p:nvSpPr>
        <p:spPr>
          <a:xfrm>
            <a:off x="0" y="6517644"/>
            <a:ext cx="6096000" cy="276999"/>
          </a:xfrm>
          <a:prstGeom prst="rect">
            <a:avLst/>
          </a:prstGeom>
        </p:spPr>
        <p:txBody>
          <a:bodyPr>
            <a:spAutoFit/>
          </a:bodyPr>
          <a:lstStyle/>
          <a:p>
            <a:r>
              <a:rPr lang="en-US" sz="1200" dirty="0">
                <a:hlinkClick r:id="rId10"/>
              </a:rPr>
              <a:t>Neural Machine Translation by Jointly Learning to Align and Translate</a:t>
            </a:r>
            <a:r>
              <a:rPr lang="en-US" sz="1200" dirty="0"/>
              <a:t>, 2015</a:t>
            </a:r>
          </a:p>
        </p:txBody>
      </p:sp>
    </p:spTree>
    <p:extLst>
      <p:ext uri="{BB962C8B-B14F-4D97-AF65-F5344CB8AC3E}">
        <p14:creationId xmlns:p14="http://schemas.microsoft.com/office/powerpoint/2010/main" val="92112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ttention_process">
            <a:hlinkClick r:id="" action="ppaction://media"/>
            <a:extLst>
              <a:ext uri="{FF2B5EF4-FFF2-40B4-BE49-F238E27FC236}">
                <a16:creationId xmlns:a16="http://schemas.microsoft.com/office/drawing/2014/main" id="{D378CBFB-2BA9-4258-BE92-2DB6A01BB66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2240" y="-88712"/>
            <a:ext cx="11465560" cy="6241862"/>
          </a:xfrm>
          <a:prstGeom prst="rect">
            <a:avLst/>
          </a:prstGeom>
        </p:spPr>
      </p:pic>
      <p:sp>
        <p:nvSpPr>
          <p:cNvPr id="4" name="Rectangle 3">
            <a:extLst>
              <a:ext uri="{FF2B5EF4-FFF2-40B4-BE49-F238E27FC236}">
                <a16:creationId xmlns:a16="http://schemas.microsoft.com/office/drawing/2014/main" id="{6AFFF295-A006-4E17-860C-B5C65867B4FA}"/>
              </a:ext>
            </a:extLst>
          </p:cNvPr>
          <p:cNvSpPr/>
          <p:nvPr/>
        </p:nvSpPr>
        <p:spPr>
          <a:xfrm>
            <a:off x="0" y="6517644"/>
            <a:ext cx="6096000" cy="276999"/>
          </a:xfrm>
          <a:prstGeom prst="rect">
            <a:avLst/>
          </a:prstGeom>
        </p:spPr>
        <p:txBody>
          <a:bodyPr>
            <a:spAutoFit/>
          </a:bodyPr>
          <a:lstStyle/>
          <a:p>
            <a:r>
              <a:rPr lang="en-US" sz="1200" dirty="0">
                <a:hlinkClick r:id="rId5"/>
              </a:rPr>
              <a:t>Neural Machine Translation by Jointly Learning to Align and Translate</a:t>
            </a:r>
            <a:r>
              <a:rPr lang="en-US" sz="1200" dirty="0"/>
              <a:t>, 2015</a:t>
            </a:r>
          </a:p>
        </p:txBody>
      </p:sp>
    </p:spTree>
    <p:extLst>
      <p:ext uri="{BB962C8B-B14F-4D97-AF65-F5344CB8AC3E}">
        <p14:creationId xmlns:p14="http://schemas.microsoft.com/office/powerpoint/2010/main" val="198425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ttention_tensor_dance">
            <a:hlinkClick r:id="" action="ppaction://media"/>
            <a:extLst>
              <a:ext uri="{FF2B5EF4-FFF2-40B4-BE49-F238E27FC236}">
                <a16:creationId xmlns:a16="http://schemas.microsoft.com/office/drawing/2014/main" id="{C45D2378-75A3-436B-9053-84E27431031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7160" y="-355600"/>
            <a:ext cx="12192000" cy="6705600"/>
          </a:xfrm>
          <a:prstGeom prst="rect">
            <a:avLst/>
          </a:prstGeom>
        </p:spPr>
      </p:pic>
      <p:sp>
        <p:nvSpPr>
          <p:cNvPr id="4" name="Rectangle 3">
            <a:extLst>
              <a:ext uri="{FF2B5EF4-FFF2-40B4-BE49-F238E27FC236}">
                <a16:creationId xmlns:a16="http://schemas.microsoft.com/office/drawing/2014/main" id="{65EC58AF-1B52-4FDE-B446-9CB466138AD2}"/>
              </a:ext>
            </a:extLst>
          </p:cNvPr>
          <p:cNvSpPr/>
          <p:nvPr/>
        </p:nvSpPr>
        <p:spPr>
          <a:xfrm>
            <a:off x="0" y="6517644"/>
            <a:ext cx="6096000" cy="276999"/>
          </a:xfrm>
          <a:prstGeom prst="rect">
            <a:avLst/>
          </a:prstGeom>
        </p:spPr>
        <p:txBody>
          <a:bodyPr>
            <a:spAutoFit/>
          </a:bodyPr>
          <a:lstStyle/>
          <a:p>
            <a:r>
              <a:rPr lang="en-US" sz="1200" dirty="0">
                <a:hlinkClick r:id="rId5"/>
              </a:rPr>
              <a:t>Neural Machine Translation by Jointly Learning to Align and Translate</a:t>
            </a:r>
            <a:r>
              <a:rPr lang="en-US" sz="1200" dirty="0"/>
              <a:t>, 2015</a:t>
            </a:r>
          </a:p>
        </p:txBody>
      </p:sp>
    </p:spTree>
    <p:extLst>
      <p:ext uri="{BB962C8B-B14F-4D97-AF65-F5344CB8AC3E}">
        <p14:creationId xmlns:p14="http://schemas.microsoft.com/office/powerpoint/2010/main" val="195850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Encoder-decoder models for machine translation</a:t>
            </a:r>
          </a:p>
        </p:txBody>
      </p:sp>
      <p:sp>
        <p:nvSpPr>
          <p:cNvPr id="4" name="Content Placeholder 3"/>
          <p:cNvSpPr>
            <a:spLocks noGrp="1"/>
          </p:cNvSpPr>
          <p:nvPr>
            <p:ph idx="1"/>
          </p:nvPr>
        </p:nvSpPr>
        <p:spPr>
          <a:xfrm>
            <a:off x="252724" y="4511040"/>
            <a:ext cx="11101076" cy="1665923"/>
          </a:xfrm>
        </p:spPr>
        <p:txBody>
          <a:bodyPr>
            <a:normAutofit/>
          </a:bodyPr>
          <a:lstStyle/>
          <a:p>
            <a:r>
              <a:rPr lang="en-US" dirty="0"/>
              <a:t>Big RNNs trained </a:t>
            </a:r>
            <a:r>
              <a:rPr lang="en-US" dirty="0">
                <a:solidFill>
                  <a:srgbClr val="0000FF"/>
                </a:solidFill>
              </a:rPr>
              <a:t>end-to-end</a:t>
            </a:r>
            <a:r>
              <a:rPr lang="en-US" dirty="0"/>
              <a:t>.</a:t>
            </a:r>
          </a:p>
          <a:p>
            <a:pPr lvl="1"/>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9556" y="1343755"/>
            <a:ext cx="5051007" cy="2915679"/>
          </a:xfrm>
          <a:prstGeom prst="rect">
            <a:avLst/>
          </a:prstGeom>
        </p:spPr>
      </p:pic>
      <p:sp>
        <p:nvSpPr>
          <p:cNvPr id="6" name="Rectangle 5"/>
          <p:cNvSpPr/>
          <p:nvPr/>
        </p:nvSpPr>
        <p:spPr>
          <a:xfrm>
            <a:off x="3675332" y="1357865"/>
            <a:ext cx="5186445" cy="2621468"/>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2C3BBEA1-FDB4-4921-B47D-9625121D4C1B}"/>
              </a:ext>
            </a:extLst>
          </p:cNvPr>
          <p:cNvSpPr/>
          <p:nvPr/>
        </p:nvSpPr>
        <p:spPr>
          <a:xfrm>
            <a:off x="-309880" y="1523924"/>
            <a:ext cx="3535680" cy="954107"/>
          </a:xfrm>
          <a:prstGeom prst="rect">
            <a:avLst/>
          </a:prstGeom>
        </p:spPr>
        <p:txBody>
          <a:bodyPr wrap="square">
            <a:spAutoFit/>
          </a:bodyPr>
          <a:lstStyle/>
          <a:p>
            <a:pPr lvl="1" fontAlgn="base"/>
            <a:r>
              <a:rPr lang="en-US" sz="1400" dirty="0">
                <a:solidFill>
                  <a:srgbClr val="0070C0"/>
                </a:solidFill>
              </a:rPr>
              <a:t>The encoder steps through the input time steps and encodes the entire sequence into a fixed length vector called a context vector.</a:t>
            </a:r>
          </a:p>
        </p:txBody>
      </p:sp>
      <p:sp>
        <p:nvSpPr>
          <p:cNvPr id="8" name="Rectangle 7">
            <a:extLst>
              <a:ext uri="{FF2B5EF4-FFF2-40B4-BE49-F238E27FC236}">
                <a16:creationId xmlns:a16="http://schemas.microsoft.com/office/drawing/2014/main" id="{B7919351-C662-4FDE-9F85-2FEDF95A32F0}"/>
              </a:ext>
            </a:extLst>
          </p:cNvPr>
          <p:cNvSpPr/>
          <p:nvPr/>
        </p:nvSpPr>
        <p:spPr>
          <a:xfrm>
            <a:off x="-452120" y="6377769"/>
            <a:ext cx="9921240" cy="461665"/>
          </a:xfrm>
          <a:prstGeom prst="rect">
            <a:avLst/>
          </a:prstGeom>
        </p:spPr>
        <p:txBody>
          <a:bodyPr wrap="square">
            <a:spAutoFit/>
          </a:bodyPr>
          <a:lstStyle/>
          <a:p>
            <a:pPr lvl="1"/>
            <a:r>
              <a:rPr lang="en-US" sz="1200" dirty="0"/>
              <a:t>Ilya </a:t>
            </a:r>
            <a:r>
              <a:rPr lang="en-US" sz="1200" dirty="0" err="1"/>
              <a:t>Sutskever</a:t>
            </a:r>
            <a:r>
              <a:rPr lang="en-US" sz="1200" dirty="0"/>
              <a:t>, et al.  “</a:t>
            </a:r>
            <a:r>
              <a:rPr lang="en-US" sz="1200" dirty="0">
                <a:hlinkClick r:id="rId5"/>
              </a:rPr>
              <a:t>Sequence to Sequence Learning with Neural Networks</a:t>
            </a:r>
            <a:r>
              <a:rPr lang="en-US" sz="1200" dirty="0"/>
              <a:t>” using LSTMs.</a:t>
            </a:r>
          </a:p>
          <a:p>
            <a:pPr lvl="1"/>
            <a:r>
              <a:rPr lang="en-US" sz="1200" dirty="0" err="1"/>
              <a:t>Kyunghyun</a:t>
            </a:r>
            <a:r>
              <a:rPr lang="en-US" sz="1200" dirty="0"/>
              <a:t> Cho, et al.  “</a:t>
            </a:r>
            <a:r>
              <a:rPr lang="en-US" sz="1200" dirty="0">
                <a:hlinkClick r:id="rId6"/>
              </a:rPr>
              <a:t>Learning Phrase Representations using RNN Encoder–Decoder for Statistical Machine Translation</a:t>
            </a:r>
            <a:r>
              <a:rPr lang="en-US" sz="1200" dirty="0"/>
              <a:t>”.</a:t>
            </a:r>
          </a:p>
        </p:txBody>
      </p:sp>
    </p:spTree>
    <p:custDataLst>
      <p:tags r:id="rId1"/>
    </p:custDataLst>
    <p:extLst>
      <p:ext uri="{BB962C8B-B14F-4D97-AF65-F5344CB8AC3E}">
        <p14:creationId xmlns:p14="http://schemas.microsoft.com/office/powerpoint/2010/main" val="2666907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3DCA8CD-948B-4210-9FAB-3187BD1EAFE6}"/>
                  </a:ext>
                </a:extLst>
              </p:cNvPr>
              <p:cNvSpPr>
                <a:spLocks noGrp="1"/>
              </p:cNvSpPr>
              <p:nvPr>
                <p:ph type="title"/>
              </p:nvPr>
            </p:nvSpPr>
            <p:spPr>
              <a:xfrm>
                <a:off x="0" y="0"/>
                <a:ext cx="10515600" cy="1325563"/>
              </a:xfrm>
            </p:spPr>
            <p:txBody>
              <a:bodyPr/>
              <a:lstStyle/>
              <a:p>
                <a:r>
                  <a:rPr lang="en-US" dirty="0"/>
                  <a:t>Alignments </a:t>
                </a:r>
                <a14:m>
                  <m:oMath xmlns:m="http://schemas.openxmlformats.org/officeDocument/2006/math">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𝜶</m:t>
                        </m:r>
                      </m:e>
                      <m:sub>
                        <m:r>
                          <a:rPr lang="en-US" b="1" i="1" smtClean="0">
                            <a:latin typeface="Cambria Math" panose="02040503050406030204" pitchFamily="18" charset="0"/>
                          </a:rPr>
                          <m:t>𝒊𝒋</m:t>
                        </m:r>
                      </m:sub>
                    </m:sSub>
                    <m:r>
                      <a:rPr lang="en-US" b="1"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A3DCA8CD-948B-4210-9FAB-3187BD1EAFE6}"/>
                  </a:ext>
                </a:extLst>
              </p:cNvPr>
              <p:cNvSpPr>
                <a:spLocks noGrp="1" noRot="1" noChangeAspect="1" noMove="1" noResize="1" noEditPoints="1" noAdjustHandles="1" noChangeArrowheads="1" noChangeShapeType="1" noTextEdit="1"/>
              </p:cNvSpPr>
              <p:nvPr>
                <p:ph type="title"/>
              </p:nvPr>
            </p:nvSpPr>
            <p:spPr>
              <a:xfrm>
                <a:off x="0" y="0"/>
                <a:ext cx="10515600" cy="1325563"/>
              </a:xfrm>
              <a:blipFill>
                <a:blip r:embed="rId2"/>
                <a:stretch>
                  <a:fillRect l="-2319"/>
                </a:stretch>
              </a:blipFill>
            </p:spPr>
            <p:txBody>
              <a:bodyPr/>
              <a:lstStyle/>
              <a:p>
                <a:r>
                  <a:rPr lang="en-US">
                    <a:noFill/>
                  </a:rPr>
                  <a:t> </a:t>
                </a:r>
              </a:p>
            </p:txBody>
          </p:sp>
        </mc:Fallback>
      </mc:AlternateContent>
      <p:pic>
        <p:nvPicPr>
          <p:cNvPr id="4" name="Content Placeholder 3">
            <a:extLst>
              <a:ext uri="{FF2B5EF4-FFF2-40B4-BE49-F238E27FC236}">
                <a16:creationId xmlns:a16="http://schemas.microsoft.com/office/drawing/2014/main" id="{DD7A3B7F-7F11-425A-ADF9-4576B17A37A8}"/>
              </a:ext>
            </a:extLst>
          </p:cNvPr>
          <p:cNvPicPr>
            <a:picLocks noGrp="1" noChangeAspect="1"/>
          </p:cNvPicPr>
          <p:nvPr>
            <p:ph idx="1"/>
          </p:nvPr>
        </p:nvPicPr>
        <p:blipFill>
          <a:blip r:embed="rId3"/>
          <a:stretch>
            <a:fillRect/>
          </a:stretch>
        </p:blipFill>
        <p:spPr>
          <a:xfrm>
            <a:off x="5301186" y="206035"/>
            <a:ext cx="6438392" cy="3161941"/>
          </a:xfrm>
          <a:prstGeom prst="rect">
            <a:avLst/>
          </a:prstGeom>
        </p:spPr>
      </p:pic>
      <p:pic>
        <p:nvPicPr>
          <p:cNvPr id="5" name="Picture 4">
            <a:extLst>
              <a:ext uri="{FF2B5EF4-FFF2-40B4-BE49-F238E27FC236}">
                <a16:creationId xmlns:a16="http://schemas.microsoft.com/office/drawing/2014/main" id="{6218E6D8-F806-4B99-8DDD-0534AC069526}"/>
              </a:ext>
            </a:extLst>
          </p:cNvPr>
          <p:cNvPicPr>
            <a:picLocks noChangeAspect="1"/>
          </p:cNvPicPr>
          <p:nvPr/>
        </p:nvPicPr>
        <p:blipFill>
          <a:blip r:embed="rId4"/>
          <a:stretch>
            <a:fillRect/>
          </a:stretch>
        </p:blipFill>
        <p:spPr>
          <a:xfrm>
            <a:off x="5359400" y="3411121"/>
            <a:ext cx="6380178" cy="3400303"/>
          </a:xfrm>
          <a:prstGeom prst="rect">
            <a:avLst/>
          </a:prstGeom>
        </p:spPr>
      </p:pic>
      <p:sp>
        <p:nvSpPr>
          <p:cNvPr id="3" name="Rectangle 2">
            <a:extLst>
              <a:ext uri="{FF2B5EF4-FFF2-40B4-BE49-F238E27FC236}">
                <a16:creationId xmlns:a16="http://schemas.microsoft.com/office/drawing/2014/main" id="{5CD36D2A-CD03-4D0F-92E6-0CFC96DF0ACE}"/>
              </a:ext>
            </a:extLst>
          </p:cNvPr>
          <p:cNvSpPr/>
          <p:nvPr/>
        </p:nvSpPr>
        <p:spPr>
          <a:xfrm>
            <a:off x="57509" y="1092589"/>
            <a:ext cx="4819292" cy="2169825"/>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Alignment of words between English and French is largely monotonic.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Adjectives and nouns are typically ordered differently between French and English.</a:t>
            </a:r>
          </a:p>
          <a:p>
            <a:pPr marL="742950" lvl="1" indent="-285750">
              <a:buFont typeface="Arial" panose="020B0604020202020204" pitchFamily="34" charset="0"/>
              <a:buChar char="•"/>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[European Economic Area] to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zone´economique</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europ´een</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indent="-285750">
              <a:buFont typeface="Arial" panose="020B0604020202020204" pitchFamily="34" charset="0"/>
              <a:buChar char="•"/>
              <a:defRPr/>
            </a:pPr>
            <a:r>
              <a:rPr lang="en-US" sz="1500" dirty="0">
                <a:solidFill>
                  <a:prstClr val="black"/>
                </a:solidFill>
                <a:latin typeface="Calibri" panose="020F0502020204030204"/>
              </a:rPr>
              <a:t>Multi-word examples	</a:t>
            </a:r>
          </a:p>
          <a:p>
            <a:pPr marL="742950" lvl="1" indent="-285750">
              <a:buFont typeface="Arial" panose="020B0604020202020204" pitchFamily="34" charset="0"/>
              <a:buChar char="•"/>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[The equipment] to [l’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rPr>
              <a:t>equipement</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742950" lvl="1" indent="-285750">
              <a:buFont typeface="Arial" panose="020B0604020202020204" pitchFamily="34" charset="0"/>
              <a:buChar char="•"/>
              <a:defRPr/>
            </a:pP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C59D6AB-A8A5-457F-BB79-9810E494640E}"/>
              </a:ext>
            </a:extLst>
          </p:cNvPr>
          <p:cNvSpPr/>
          <p:nvPr/>
        </p:nvSpPr>
        <p:spPr>
          <a:xfrm>
            <a:off x="0" y="6517644"/>
            <a:ext cx="6096000" cy="276999"/>
          </a:xfrm>
          <a:prstGeom prst="rect">
            <a:avLst/>
          </a:prstGeom>
        </p:spPr>
        <p:txBody>
          <a:bodyPr>
            <a:spAutoFit/>
          </a:bodyPr>
          <a:lstStyle/>
          <a:p>
            <a:r>
              <a:rPr lang="en-US" sz="1200" dirty="0">
                <a:hlinkClick r:id="rId5"/>
              </a:rPr>
              <a:t>Neural Machine Translation by Jointly Learning to Align and Translate</a:t>
            </a:r>
            <a:r>
              <a:rPr lang="en-US" sz="1200" dirty="0"/>
              <a:t>, 2015</a:t>
            </a:r>
          </a:p>
        </p:txBody>
      </p:sp>
    </p:spTree>
    <p:extLst>
      <p:ext uri="{BB962C8B-B14F-4D97-AF65-F5344CB8AC3E}">
        <p14:creationId xmlns:p14="http://schemas.microsoft.com/office/powerpoint/2010/main" val="3941652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7833B-506A-41B3-A3CA-014404C924A1}"/>
              </a:ext>
            </a:extLst>
          </p:cNvPr>
          <p:cNvSpPr>
            <a:spLocks noGrp="1"/>
          </p:cNvSpPr>
          <p:nvPr>
            <p:ph type="title"/>
          </p:nvPr>
        </p:nvSpPr>
        <p:spPr>
          <a:xfrm>
            <a:off x="0" y="-25857"/>
            <a:ext cx="10515600" cy="1325563"/>
          </a:xfrm>
        </p:spPr>
        <p:txBody>
          <a:bodyPr/>
          <a:lstStyle/>
          <a:p>
            <a:r>
              <a:rPr lang="en-US" dirty="0"/>
              <a:t>Hierarchical Attention Network (HAN)</a:t>
            </a:r>
          </a:p>
        </p:txBody>
      </p:sp>
      <p:sp>
        <p:nvSpPr>
          <p:cNvPr id="3" name="Content Placeholder 2">
            <a:extLst>
              <a:ext uri="{FF2B5EF4-FFF2-40B4-BE49-F238E27FC236}">
                <a16:creationId xmlns:a16="http://schemas.microsoft.com/office/drawing/2014/main" id="{F2BF2D34-EFCB-4E19-8B56-F699D7127828}"/>
              </a:ext>
            </a:extLst>
          </p:cNvPr>
          <p:cNvSpPr>
            <a:spLocks noGrp="1"/>
          </p:cNvSpPr>
          <p:nvPr>
            <p:ph idx="1"/>
          </p:nvPr>
        </p:nvSpPr>
        <p:spPr>
          <a:xfrm>
            <a:off x="320039" y="1160144"/>
            <a:ext cx="4013201" cy="4927293"/>
          </a:xfrm>
        </p:spPr>
        <p:txBody>
          <a:bodyPr>
            <a:normAutofit fontScale="47500" lnSpcReduction="20000"/>
          </a:bodyPr>
          <a:lstStyle/>
          <a:p>
            <a:r>
              <a:rPr lang="en-US" dirty="0"/>
              <a:t>Two levels of attention </a:t>
            </a:r>
          </a:p>
          <a:p>
            <a:pPr lvl="1"/>
            <a:r>
              <a:rPr lang="en-US" dirty="0"/>
              <a:t>one at word level and other at sentence level</a:t>
            </a:r>
          </a:p>
          <a:p>
            <a:r>
              <a:rPr lang="en-US" dirty="0"/>
              <a:t>Figure 5 shows that our model can select the words carrying strong sentiment like delicious, amazing, terrible and their corresponding sentences.</a:t>
            </a:r>
          </a:p>
          <a:p>
            <a:r>
              <a:rPr lang="en-US" dirty="0"/>
              <a:t>Sentences containing many words like cocktails, pasta, entree are disregarded. Note that our model can not only select words carrying strong sentiment, it can also deal with complex across-sentence context. </a:t>
            </a:r>
          </a:p>
          <a:p>
            <a:r>
              <a:rPr lang="en-US" dirty="0"/>
              <a:t>For example, there are sentences like </a:t>
            </a:r>
            <a:r>
              <a:rPr lang="en-US" dirty="0" err="1"/>
              <a:t>i</a:t>
            </a:r>
            <a:r>
              <a:rPr lang="en-US" dirty="0"/>
              <a:t> don’t even like scallops in the first document of Fig. 5, if looking purely at the single sentence, we may think this is negative comment. </a:t>
            </a:r>
          </a:p>
          <a:p>
            <a:r>
              <a:rPr lang="en-US" dirty="0"/>
              <a:t>However, our model looks at the context of this sentence and figures out this is a positive review and chooses to ignore this sentence.</a:t>
            </a:r>
          </a:p>
          <a:p>
            <a:r>
              <a:rPr lang="en-US" dirty="0"/>
              <a:t>For the left document in Figure 6 with label 1, which denotes Science and Mathematics, our model accurately localizes the words zebra, strips, camouflage, predator and their corresponding sentences. For the right document with label 4, which denotes Computers and Internet, our model focuses on web, searches, browsers and their corresponding sentences.</a:t>
            </a:r>
          </a:p>
          <a:p>
            <a:endParaRPr lang="en-US" dirty="0"/>
          </a:p>
        </p:txBody>
      </p:sp>
      <p:sp>
        <p:nvSpPr>
          <p:cNvPr id="5" name="Rectangle 4">
            <a:extLst>
              <a:ext uri="{FF2B5EF4-FFF2-40B4-BE49-F238E27FC236}">
                <a16:creationId xmlns:a16="http://schemas.microsoft.com/office/drawing/2014/main" id="{B7A6B6FD-FFD5-4828-81A4-0B329A9F0D04}"/>
              </a:ext>
            </a:extLst>
          </p:cNvPr>
          <p:cNvSpPr/>
          <p:nvPr/>
        </p:nvSpPr>
        <p:spPr>
          <a:xfrm>
            <a:off x="55880" y="6277004"/>
            <a:ext cx="6842760" cy="523220"/>
          </a:xfrm>
          <a:prstGeom prst="rect">
            <a:avLst/>
          </a:prstGeom>
        </p:spPr>
        <p:txBody>
          <a:bodyPr wrap="square">
            <a:spAutoFit/>
          </a:bodyPr>
          <a:lstStyle/>
          <a:p>
            <a:r>
              <a:rPr lang="en-US" sz="1400" dirty="0"/>
              <a:t>Yang, </a:t>
            </a:r>
            <a:r>
              <a:rPr lang="en-US" sz="1400" dirty="0" err="1"/>
              <a:t>Zichao</a:t>
            </a:r>
            <a:r>
              <a:rPr lang="en-US" sz="1400" dirty="0"/>
              <a:t>, </a:t>
            </a:r>
            <a:r>
              <a:rPr lang="en-US" sz="1400" dirty="0" err="1"/>
              <a:t>Diyi</a:t>
            </a:r>
            <a:r>
              <a:rPr lang="en-US" sz="1400" dirty="0"/>
              <a:t> Yang, Chris Dyer, </a:t>
            </a:r>
            <a:r>
              <a:rPr lang="en-US" sz="1400" dirty="0" err="1"/>
              <a:t>Xiaodong</a:t>
            </a:r>
            <a:r>
              <a:rPr lang="en-US" sz="1400" dirty="0"/>
              <a:t> He, Alex </a:t>
            </a:r>
            <a:r>
              <a:rPr lang="en-US" sz="1400" dirty="0" err="1"/>
              <a:t>Smola</a:t>
            </a:r>
            <a:r>
              <a:rPr lang="en-US" sz="1400" dirty="0"/>
              <a:t>, and Eduard </a:t>
            </a:r>
            <a:r>
              <a:rPr lang="en-US" sz="1400" dirty="0" err="1"/>
              <a:t>Hovy</a:t>
            </a:r>
            <a:r>
              <a:rPr lang="en-US" sz="1400" dirty="0"/>
              <a:t>. "Hierarchical attention networks for document classification." NAACL, pp. 1480-1489. 2016.</a:t>
            </a:r>
          </a:p>
        </p:txBody>
      </p:sp>
      <p:pic>
        <p:nvPicPr>
          <p:cNvPr id="6" name="Picture 5">
            <a:extLst>
              <a:ext uri="{FF2B5EF4-FFF2-40B4-BE49-F238E27FC236}">
                <a16:creationId xmlns:a16="http://schemas.microsoft.com/office/drawing/2014/main" id="{5DB4001C-DBAE-4F3E-96B4-65AB9FA06A69}"/>
              </a:ext>
            </a:extLst>
          </p:cNvPr>
          <p:cNvPicPr>
            <a:picLocks noChangeAspect="1"/>
          </p:cNvPicPr>
          <p:nvPr/>
        </p:nvPicPr>
        <p:blipFill>
          <a:blip r:embed="rId2"/>
          <a:stretch>
            <a:fillRect/>
          </a:stretch>
        </p:blipFill>
        <p:spPr>
          <a:xfrm>
            <a:off x="4495799" y="1021686"/>
            <a:ext cx="7545945" cy="5255318"/>
          </a:xfrm>
          <a:prstGeom prst="rect">
            <a:avLst/>
          </a:prstGeom>
        </p:spPr>
      </p:pic>
    </p:spTree>
    <p:extLst>
      <p:ext uri="{BB962C8B-B14F-4D97-AF65-F5344CB8AC3E}">
        <p14:creationId xmlns:p14="http://schemas.microsoft.com/office/powerpoint/2010/main" val="314120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6B0DDFA-B60E-4C99-8C58-5EFB7B643892}"/>
              </a:ext>
            </a:extLst>
          </p:cNvPr>
          <p:cNvPicPr>
            <a:picLocks noGrp="1" noChangeAspect="1"/>
          </p:cNvPicPr>
          <p:nvPr>
            <p:ph idx="1"/>
          </p:nvPr>
        </p:nvPicPr>
        <p:blipFill>
          <a:blip r:embed="rId2"/>
          <a:stretch>
            <a:fillRect/>
          </a:stretch>
        </p:blipFill>
        <p:spPr>
          <a:xfrm>
            <a:off x="39599" y="69073"/>
            <a:ext cx="12000696" cy="3073005"/>
          </a:xfrm>
          <a:prstGeom prst="rect">
            <a:avLst/>
          </a:prstGeom>
        </p:spPr>
      </p:pic>
      <p:pic>
        <p:nvPicPr>
          <p:cNvPr id="5" name="Picture 4">
            <a:extLst>
              <a:ext uri="{FF2B5EF4-FFF2-40B4-BE49-F238E27FC236}">
                <a16:creationId xmlns:a16="http://schemas.microsoft.com/office/drawing/2014/main" id="{F2B2DF42-27A3-46BA-AAA0-1111C6AB87B0}"/>
              </a:ext>
            </a:extLst>
          </p:cNvPr>
          <p:cNvPicPr>
            <a:picLocks noChangeAspect="1"/>
          </p:cNvPicPr>
          <p:nvPr/>
        </p:nvPicPr>
        <p:blipFill>
          <a:blip r:embed="rId3"/>
          <a:stretch>
            <a:fillRect/>
          </a:stretch>
        </p:blipFill>
        <p:spPr>
          <a:xfrm>
            <a:off x="1940011" y="3145263"/>
            <a:ext cx="9618167" cy="3688538"/>
          </a:xfrm>
          <a:prstGeom prst="rect">
            <a:avLst/>
          </a:prstGeom>
        </p:spPr>
      </p:pic>
    </p:spTree>
    <p:extLst>
      <p:ext uri="{BB962C8B-B14F-4D97-AF65-F5344CB8AC3E}">
        <p14:creationId xmlns:p14="http://schemas.microsoft.com/office/powerpoint/2010/main" val="257927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34340"/>
            <a:ext cx="9144000" cy="2387600"/>
          </a:xfrm>
        </p:spPr>
        <p:txBody>
          <a:bodyPr>
            <a:normAutofit/>
          </a:bodyPr>
          <a:lstStyle/>
          <a:p>
            <a:r>
              <a:rPr lang="en-US" b="1" dirty="0">
                <a:solidFill>
                  <a:srgbClr val="FF0000"/>
                </a:solidFill>
              </a:rPr>
              <a:t>Auto Encoders</a:t>
            </a:r>
            <a:br>
              <a:rPr lang="en-US" b="1" dirty="0">
                <a:solidFill>
                  <a:srgbClr val="FF0000"/>
                </a:solidFill>
              </a:rPr>
            </a:br>
            <a:endParaRPr lang="en-US" sz="2700" b="1" dirty="0">
              <a:solidFill>
                <a:srgbClr val="FF0000"/>
              </a:solidFill>
            </a:endParaRPr>
          </a:p>
        </p:txBody>
      </p:sp>
      <p:sp>
        <p:nvSpPr>
          <p:cNvPr id="3" name="Subtitle 2"/>
          <p:cNvSpPr>
            <a:spLocks noGrp="1"/>
          </p:cNvSpPr>
          <p:nvPr>
            <p:ph type="subTitle" idx="1"/>
          </p:nvPr>
        </p:nvSpPr>
        <p:spPr/>
        <p:txBody>
          <a:bodyPr>
            <a:normAutofit fontScale="70000" lnSpcReduction="20000"/>
          </a:bodyPr>
          <a:lstStyle/>
          <a:p>
            <a:r>
              <a:rPr lang="en-IN" sz="3400" b="1" dirty="0">
                <a:solidFill>
                  <a:srgbClr val="7030A0"/>
                </a:solidFill>
              </a:rPr>
              <a:t>Manish Gupta</a:t>
            </a:r>
          </a:p>
          <a:p>
            <a:endParaRPr lang="en-IN" dirty="0"/>
          </a:p>
          <a:p>
            <a:r>
              <a:rPr lang="en-IN" dirty="0"/>
              <a:t>Visiting Faculty at ISB</a:t>
            </a:r>
          </a:p>
          <a:p>
            <a:r>
              <a:rPr lang="en-IN" dirty="0"/>
              <a:t>Senior Applied Scientist at Microsoft, India</a:t>
            </a:r>
          </a:p>
          <a:p>
            <a:r>
              <a:rPr lang="en-IN" dirty="0"/>
              <a:t>Adjunct Faculty at IIIT-H</a:t>
            </a:r>
          </a:p>
        </p:txBody>
      </p:sp>
      <p:sp>
        <p:nvSpPr>
          <p:cNvPr id="4" name="TextBox 3"/>
          <p:cNvSpPr txBox="1"/>
          <p:nvPr/>
        </p:nvSpPr>
        <p:spPr>
          <a:xfrm>
            <a:off x="79131" y="6400800"/>
            <a:ext cx="11127790" cy="369332"/>
          </a:xfrm>
          <a:prstGeom prst="rect">
            <a:avLst/>
          </a:prstGeom>
          <a:noFill/>
        </p:spPr>
        <p:txBody>
          <a:bodyPr wrap="none" rtlCol="0">
            <a:spAutoFit/>
          </a:bodyPr>
          <a:lstStyle/>
          <a:p>
            <a:r>
              <a:rPr lang="en-US" dirty="0"/>
              <a:t>Credits: Stanford CS224D course, CS231N Stanford course, Geoffrey Hinton’s course, http://deeplearning.net/tutorial</a:t>
            </a:r>
          </a:p>
        </p:txBody>
      </p:sp>
    </p:spTree>
    <p:extLst>
      <p:ext uri="{BB962C8B-B14F-4D97-AF65-F5344CB8AC3E}">
        <p14:creationId xmlns:p14="http://schemas.microsoft.com/office/powerpoint/2010/main" val="2198163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Auto-encoders</a:t>
            </a:r>
          </a:p>
          <a:p>
            <a:r>
              <a:rPr lang="en-US" dirty="0"/>
              <a:t>Stacked Denoising Autoencoders (</a:t>
            </a:r>
            <a:r>
              <a:rPr lang="en-US" dirty="0" err="1"/>
              <a:t>SdA</a:t>
            </a:r>
            <a:r>
              <a:rPr lang="en-US" dirty="0"/>
              <a:t>)</a:t>
            </a:r>
          </a:p>
          <a:p>
            <a:r>
              <a:rPr lang="en-US" dirty="0"/>
              <a:t>Deep auto-encoders for document clustering</a:t>
            </a:r>
          </a:p>
          <a:p>
            <a:endParaRPr lang="en-US" dirty="0"/>
          </a:p>
        </p:txBody>
      </p:sp>
    </p:spTree>
    <p:extLst>
      <p:ext uri="{BB962C8B-B14F-4D97-AF65-F5344CB8AC3E}">
        <p14:creationId xmlns:p14="http://schemas.microsoft.com/office/powerpoint/2010/main" val="1176163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b="1" dirty="0">
                <a:solidFill>
                  <a:srgbClr val="FF0000"/>
                </a:solidFill>
              </a:rPr>
              <a:t>Auto-encoders</a:t>
            </a:r>
          </a:p>
          <a:p>
            <a:r>
              <a:rPr lang="en-US" dirty="0"/>
              <a:t>Stacked Denoising Autoencoders (</a:t>
            </a:r>
            <a:r>
              <a:rPr lang="en-US" dirty="0" err="1"/>
              <a:t>SdA</a:t>
            </a:r>
            <a:r>
              <a:rPr lang="en-US" dirty="0"/>
              <a:t>)</a:t>
            </a:r>
          </a:p>
          <a:p>
            <a:r>
              <a:rPr lang="en-US" dirty="0"/>
              <a:t>Deep auto-encoders for document clustering</a:t>
            </a:r>
          </a:p>
          <a:p>
            <a:endParaRPr lang="en-US" dirty="0"/>
          </a:p>
        </p:txBody>
      </p:sp>
    </p:spTree>
    <p:extLst>
      <p:ext uri="{BB962C8B-B14F-4D97-AF65-F5344CB8AC3E}">
        <p14:creationId xmlns:p14="http://schemas.microsoft.com/office/powerpoint/2010/main" val="1397722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vs Unsupervised Learning</a:t>
            </a:r>
          </a:p>
        </p:txBody>
      </p:sp>
      <p:pic>
        <p:nvPicPr>
          <p:cNvPr id="4" name="Content Placeholder 3"/>
          <p:cNvPicPr>
            <a:picLocks noGrp="1" noChangeAspect="1"/>
          </p:cNvPicPr>
          <p:nvPr>
            <p:ph idx="1"/>
          </p:nvPr>
        </p:nvPicPr>
        <p:blipFill>
          <a:blip r:embed="rId2"/>
          <a:stretch>
            <a:fillRect/>
          </a:stretch>
        </p:blipFill>
        <p:spPr>
          <a:xfrm>
            <a:off x="1038854" y="1825625"/>
            <a:ext cx="10114291" cy="4351338"/>
          </a:xfrm>
          <a:prstGeom prst="rect">
            <a:avLst/>
          </a:prstGeom>
        </p:spPr>
      </p:pic>
    </p:spTree>
    <p:extLst>
      <p:ext uri="{BB962C8B-B14F-4D97-AF65-F5344CB8AC3E}">
        <p14:creationId xmlns:p14="http://schemas.microsoft.com/office/powerpoint/2010/main" val="2807924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Encoder part of auto-encoder</a:t>
            </a:r>
          </a:p>
        </p:txBody>
      </p:sp>
      <p:pic>
        <p:nvPicPr>
          <p:cNvPr id="4" name="Content Placeholder 3"/>
          <p:cNvPicPr>
            <a:picLocks noGrp="1" noChangeAspect="1"/>
          </p:cNvPicPr>
          <p:nvPr>
            <p:ph idx="1"/>
          </p:nvPr>
        </p:nvPicPr>
        <p:blipFill>
          <a:blip r:embed="rId2"/>
          <a:stretch>
            <a:fillRect/>
          </a:stretch>
        </p:blipFill>
        <p:spPr>
          <a:xfrm>
            <a:off x="1345395" y="1825625"/>
            <a:ext cx="9501210" cy="4351338"/>
          </a:xfrm>
          <a:prstGeom prst="rect">
            <a:avLst/>
          </a:prstGeom>
        </p:spPr>
      </p:pic>
      <p:pic>
        <p:nvPicPr>
          <p:cNvPr id="5" name="Picture 4"/>
          <p:cNvPicPr>
            <a:picLocks noChangeAspect="1"/>
          </p:cNvPicPr>
          <p:nvPr/>
        </p:nvPicPr>
        <p:blipFill>
          <a:blip r:embed="rId3"/>
          <a:stretch>
            <a:fillRect/>
          </a:stretch>
        </p:blipFill>
        <p:spPr>
          <a:xfrm>
            <a:off x="838200" y="1768447"/>
            <a:ext cx="10014408" cy="4408516"/>
          </a:xfrm>
          <a:prstGeom prst="rect">
            <a:avLst/>
          </a:prstGeom>
        </p:spPr>
      </p:pic>
    </p:spTree>
    <p:extLst>
      <p:ext uri="{BB962C8B-B14F-4D97-AF65-F5344CB8AC3E}">
        <p14:creationId xmlns:p14="http://schemas.microsoft.com/office/powerpoint/2010/main" val="3564632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Decoder part of auto-encoders</a:t>
            </a:r>
          </a:p>
        </p:txBody>
      </p:sp>
      <p:pic>
        <p:nvPicPr>
          <p:cNvPr id="4" name="Content Placeholder 3"/>
          <p:cNvPicPr>
            <a:picLocks noGrp="1" noChangeAspect="1"/>
          </p:cNvPicPr>
          <p:nvPr>
            <p:ph idx="1"/>
          </p:nvPr>
        </p:nvPicPr>
        <p:blipFill>
          <a:blip r:embed="rId2"/>
          <a:stretch>
            <a:fillRect/>
          </a:stretch>
        </p:blipFill>
        <p:spPr>
          <a:xfrm>
            <a:off x="1470582" y="1630538"/>
            <a:ext cx="8870216" cy="4546425"/>
          </a:xfrm>
          <a:prstGeom prst="rect">
            <a:avLst/>
          </a:prstGeom>
        </p:spPr>
      </p:pic>
      <p:sp>
        <p:nvSpPr>
          <p:cNvPr id="5" name="Rectangle 4"/>
          <p:cNvSpPr/>
          <p:nvPr/>
        </p:nvSpPr>
        <p:spPr>
          <a:xfrm>
            <a:off x="838200" y="1690688"/>
            <a:ext cx="3714946" cy="7602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4536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14690" y="606669"/>
            <a:ext cx="10866571" cy="5508748"/>
          </a:xfrm>
          <a:prstGeom prst="rect">
            <a:avLst/>
          </a:prstGeom>
        </p:spPr>
      </p:pic>
    </p:spTree>
    <p:extLst>
      <p:ext uri="{BB962C8B-B14F-4D97-AF65-F5344CB8AC3E}">
        <p14:creationId xmlns:p14="http://schemas.microsoft.com/office/powerpoint/2010/main" val="2068417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Encoder-decoder models for machine translation</a:t>
            </a:r>
          </a:p>
        </p:txBody>
      </p:sp>
      <p:sp>
        <p:nvSpPr>
          <p:cNvPr id="4" name="Content Placeholder 3"/>
          <p:cNvSpPr>
            <a:spLocks noGrp="1"/>
          </p:cNvSpPr>
          <p:nvPr>
            <p:ph idx="1"/>
          </p:nvPr>
        </p:nvSpPr>
        <p:spPr>
          <a:xfrm>
            <a:off x="252724" y="4424680"/>
            <a:ext cx="11101076" cy="1752283"/>
          </a:xfrm>
        </p:spPr>
        <p:txBody>
          <a:bodyPr>
            <a:normAutofit/>
          </a:bodyPr>
          <a:lstStyle/>
          <a:p>
            <a:r>
              <a:rPr lang="en-US" dirty="0"/>
              <a:t>Big RNNs trained </a:t>
            </a:r>
            <a:r>
              <a:rPr lang="en-US" dirty="0">
                <a:solidFill>
                  <a:srgbClr val="0000FF"/>
                </a:solidFill>
              </a:rPr>
              <a:t>end-to-end</a:t>
            </a:r>
            <a:r>
              <a:rPr lang="en-US" dirty="0"/>
              <a:t>.</a:t>
            </a:r>
          </a:p>
          <a:p>
            <a:pPr lvl="1"/>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9556" y="1343755"/>
            <a:ext cx="5051007" cy="2915679"/>
          </a:xfrm>
          <a:prstGeom prst="rect">
            <a:avLst/>
          </a:prstGeom>
        </p:spPr>
      </p:pic>
      <p:sp>
        <p:nvSpPr>
          <p:cNvPr id="6" name="Rectangle 5"/>
          <p:cNvSpPr/>
          <p:nvPr/>
        </p:nvSpPr>
        <p:spPr>
          <a:xfrm>
            <a:off x="4239772" y="1357865"/>
            <a:ext cx="5186445" cy="2621468"/>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097F3E76-E5E9-498A-91D0-1079A1D18964}"/>
              </a:ext>
            </a:extLst>
          </p:cNvPr>
          <p:cNvSpPr/>
          <p:nvPr/>
        </p:nvSpPr>
        <p:spPr>
          <a:xfrm>
            <a:off x="-309880" y="1523924"/>
            <a:ext cx="3535680" cy="954107"/>
          </a:xfrm>
          <a:prstGeom prst="rect">
            <a:avLst/>
          </a:prstGeom>
        </p:spPr>
        <p:txBody>
          <a:bodyPr wrap="square">
            <a:spAutoFit/>
          </a:bodyPr>
          <a:lstStyle/>
          <a:p>
            <a:pPr lvl="1" fontAlgn="base"/>
            <a:r>
              <a:rPr lang="en-US" sz="1400" dirty="0">
                <a:solidFill>
                  <a:srgbClr val="0070C0"/>
                </a:solidFill>
              </a:rPr>
              <a:t>The encoder steps through the input time steps and encodes the entire sequence into a fixed length vector called a context vector.</a:t>
            </a:r>
          </a:p>
        </p:txBody>
      </p:sp>
      <p:sp>
        <p:nvSpPr>
          <p:cNvPr id="8" name="Rectangle 7">
            <a:extLst>
              <a:ext uri="{FF2B5EF4-FFF2-40B4-BE49-F238E27FC236}">
                <a16:creationId xmlns:a16="http://schemas.microsoft.com/office/drawing/2014/main" id="{E5278D36-6B43-424B-BA8B-CFA26018AD66}"/>
              </a:ext>
            </a:extLst>
          </p:cNvPr>
          <p:cNvSpPr/>
          <p:nvPr/>
        </p:nvSpPr>
        <p:spPr>
          <a:xfrm>
            <a:off x="-452120" y="6377769"/>
            <a:ext cx="9921240" cy="461665"/>
          </a:xfrm>
          <a:prstGeom prst="rect">
            <a:avLst/>
          </a:prstGeom>
        </p:spPr>
        <p:txBody>
          <a:bodyPr wrap="square">
            <a:spAutoFit/>
          </a:bodyPr>
          <a:lstStyle/>
          <a:p>
            <a:pPr lvl="1"/>
            <a:r>
              <a:rPr lang="en-US" sz="1200" dirty="0"/>
              <a:t>Ilya </a:t>
            </a:r>
            <a:r>
              <a:rPr lang="en-US" sz="1200" dirty="0" err="1"/>
              <a:t>Sutskever</a:t>
            </a:r>
            <a:r>
              <a:rPr lang="en-US" sz="1200" dirty="0"/>
              <a:t>, et al.  “</a:t>
            </a:r>
            <a:r>
              <a:rPr lang="en-US" sz="1200" dirty="0">
                <a:hlinkClick r:id="rId5"/>
              </a:rPr>
              <a:t>Sequence to Sequence Learning with Neural Networks</a:t>
            </a:r>
            <a:r>
              <a:rPr lang="en-US" sz="1200" dirty="0"/>
              <a:t>” using LSTMs.</a:t>
            </a:r>
          </a:p>
          <a:p>
            <a:pPr lvl="1"/>
            <a:r>
              <a:rPr lang="en-US" sz="1200" dirty="0" err="1"/>
              <a:t>Kyunghyun</a:t>
            </a:r>
            <a:r>
              <a:rPr lang="en-US" sz="1200" dirty="0"/>
              <a:t> Cho, et al.  “</a:t>
            </a:r>
            <a:r>
              <a:rPr lang="en-US" sz="1200" dirty="0">
                <a:hlinkClick r:id="rId6"/>
              </a:rPr>
              <a:t>Learning Phrase Representations using RNN Encoder–Decoder for Statistical Machine Translation</a:t>
            </a:r>
            <a:r>
              <a:rPr lang="en-US" sz="1200" dirty="0"/>
              <a:t>”.</a:t>
            </a:r>
          </a:p>
        </p:txBody>
      </p:sp>
    </p:spTree>
    <p:custDataLst>
      <p:tags r:id="rId1"/>
    </p:custDataLst>
    <p:extLst>
      <p:ext uri="{BB962C8B-B14F-4D97-AF65-F5344CB8AC3E}">
        <p14:creationId xmlns:p14="http://schemas.microsoft.com/office/powerpoint/2010/main" val="2291041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565608" y="739700"/>
            <a:ext cx="11218935" cy="5437264"/>
          </a:xfrm>
          <a:prstGeom prst="rect">
            <a:avLst/>
          </a:prstGeom>
        </p:spPr>
      </p:pic>
    </p:spTree>
    <p:extLst>
      <p:ext uri="{BB962C8B-B14F-4D97-AF65-F5344CB8AC3E}">
        <p14:creationId xmlns:p14="http://schemas.microsoft.com/office/powerpoint/2010/main" val="3474883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614174" y="1102937"/>
            <a:ext cx="10783576" cy="5064600"/>
          </a:xfrm>
          <a:prstGeom prst="rect">
            <a:avLst/>
          </a:prstGeom>
        </p:spPr>
      </p:pic>
    </p:spTree>
    <p:extLst>
      <p:ext uri="{BB962C8B-B14F-4D97-AF65-F5344CB8AC3E}">
        <p14:creationId xmlns:p14="http://schemas.microsoft.com/office/powerpoint/2010/main" val="3188934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99505" y="641022"/>
            <a:ext cx="11736430" cy="5306522"/>
          </a:xfrm>
          <a:prstGeom prst="rect">
            <a:avLst/>
          </a:prstGeom>
        </p:spPr>
      </p:pic>
    </p:spTree>
    <p:extLst>
      <p:ext uri="{BB962C8B-B14F-4D97-AF65-F5344CB8AC3E}">
        <p14:creationId xmlns:p14="http://schemas.microsoft.com/office/powerpoint/2010/main" val="198291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Denoising</a:t>
            </a:r>
            <a:r>
              <a:rPr lang="en-IN" dirty="0"/>
              <a:t> </a:t>
            </a:r>
            <a:r>
              <a:rPr lang="en-IN" dirty="0" err="1"/>
              <a:t>Autoencoders</a:t>
            </a:r>
            <a:r>
              <a:rPr lang="en-IN" dirty="0"/>
              <a:t> (</a:t>
            </a:r>
            <a:r>
              <a:rPr lang="en-IN" dirty="0" err="1"/>
              <a:t>dA</a:t>
            </a:r>
            <a:r>
              <a:rPr lang="en-IN"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en-US" dirty="0"/>
                  <a:t>Autoencoders</a:t>
                </a:r>
              </a:p>
              <a:p>
                <a:pPr lvl="1"/>
                <a:r>
                  <a:rPr lang="en-US" dirty="0"/>
                  <a:t>An </a:t>
                </a:r>
                <a:r>
                  <a:rPr lang="en-US" dirty="0" err="1"/>
                  <a:t>autoencoder</a:t>
                </a:r>
                <a:r>
                  <a:rPr lang="en-US" dirty="0"/>
                  <a:t> takes an input </a:t>
                </a:r>
                <a14:m>
                  <m:oMath xmlns:m="http://schemas.openxmlformats.org/officeDocument/2006/math">
                    <m:r>
                      <a:rPr lang="en-US" b="1" i="1" dirty="0" smtClean="0">
                        <a:latin typeface="Cambria Math" panose="02040503050406030204" pitchFamily="18" charset="0"/>
                      </a:rPr>
                      <m:t>𝒙</m:t>
                    </m:r>
                    <m:r>
                      <a:rPr lang="en-US" i="1" dirty="0" smtClean="0">
                        <a:latin typeface="Cambria Math" panose="02040503050406030204" pitchFamily="18" charset="0"/>
                      </a:rPr>
                      <m:t>∈</m:t>
                    </m:r>
                    <m:sSup>
                      <m:sSupPr>
                        <m:ctrlPr>
                          <a:rPr lang="en-US" i="1" dirty="0">
                            <a:latin typeface="Cambria Math" panose="02040503050406030204" pitchFamily="18" charset="0"/>
                          </a:rPr>
                        </m:ctrlPr>
                      </m:sSup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0,1</m:t>
                            </m:r>
                          </m:e>
                        </m:d>
                      </m:e>
                      <m:sup>
                        <m:r>
                          <a:rPr lang="en-US" i="1" dirty="0">
                            <a:latin typeface="Cambria Math" panose="02040503050406030204" pitchFamily="18" charset="0"/>
                          </a:rPr>
                          <m:t>𝑑</m:t>
                        </m:r>
                      </m:sup>
                    </m:sSup>
                  </m:oMath>
                </a14:m>
                <a:r>
                  <a:rPr lang="en-US" dirty="0"/>
                  <a:t> and first maps it (with an encoder) to a hidden representation </a:t>
                </a:r>
                <a14:m>
                  <m:oMath xmlns:m="http://schemas.openxmlformats.org/officeDocument/2006/math">
                    <m:r>
                      <a:rPr lang="en-US" b="1" i="1" dirty="0" smtClean="0">
                        <a:latin typeface="Cambria Math" panose="02040503050406030204" pitchFamily="18" charset="0"/>
                      </a:rPr>
                      <m:t>𝒛</m:t>
                    </m:r>
                    <m:r>
                      <a:rPr lang="en-US" i="1" dirty="0" smtClean="0">
                        <a:latin typeface="Cambria Math" panose="02040503050406030204" pitchFamily="18" charset="0"/>
                      </a:rPr>
                      <m:t>∈</m:t>
                    </m:r>
                    <m:sSup>
                      <m:sSupPr>
                        <m:ctrlPr>
                          <a:rPr lang="en-US" b="0" i="1" dirty="0" smtClean="0">
                            <a:latin typeface="Cambria Math" panose="02040503050406030204" pitchFamily="18" charset="0"/>
                          </a:rPr>
                        </m:ctrlPr>
                      </m:sSupPr>
                      <m:e>
                        <m:d>
                          <m:dPr>
                            <m:begChr m:val="["/>
                            <m:endChr m:val="]"/>
                            <m:ctrlPr>
                              <a:rPr lang="en-US" b="0" i="1" dirty="0" smtClean="0">
                                <a:latin typeface="Cambria Math" panose="02040503050406030204" pitchFamily="18" charset="0"/>
                              </a:rPr>
                            </m:ctrlPr>
                          </m:dPr>
                          <m:e>
                            <m:r>
                              <a:rPr lang="en-US" i="1" dirty="0">
                                <a:latin typeface="Cambria Math" panose="02040503050406030204" pitchFamily="18" charset="0"/>
                              </a:rPr>
                              <m:t>0,1</m:t>
                            </m:r>
                          </m:e>
                        </m:d>
                      </m:e>
                      <m:sup>
                        <m:sSup>
                          <m:sSupPr>
                            <m:ctrlPr>
                              <a:rPr lang="en-US" i="1" dirty="0">
                                <a:latin typeface="Cambria Math" panose="02040503050406030204" pitchFamily="18" charset="0"/>
                              </a:rPr>
                            </m:ctrlPr>
                          </m:sSupPr>
                          <m:e>
                            <m:r>
                              <a:rPr lang="en-US" i="1" dirty="0">
                                <a:latin typeface="Cambria Math" panose="02040503050406030204" pitchFamily="18" charset="0"/>
                              </a:rPr>
                              <m:t>𝑑</m:t>
                            </m:r>
                          </m:e>
                          <m:sup>
                            <m:r>
                              <a:rPr lang="en-US" i="1" dirty="0">
                                <a:latin typeface="Cambria Math" panose="02040503050406030204" pitchFamily="18" charset="0"/>
                              </a:rPr>
                              <m:t>′</m:t>
                            </m:r>
                          </m:sup>
                        </m:sSup>
                      </m:sup>
                    </m:sSup>
                  </m:oMath>
                </a14:m>
                <a:r>
                  <a:rPr lang="en-US" dirty="0"/>
                  <a:t> through a deterministic mapping, e.g.: </a:t>
                </a:r>
                <a14:m>
                  <m:oMath xmlns:m="http://schemas.openxmlformats.org/officeDocument/2006/math">
                    <m:r>
                      <a:rPr lang="en-US" b="1" i="1" dirty="0" smtClean="0">
                        <a:latin typeface="Cambria Math" panose="02040503050406030204" pitchFamily="18" charset="0"/>
                      </a:rPr>
                      <m:t>𝒛</m:t>
                    </m:r>
                    <m:r>
                      <a:rPr lang="en-US" i="1" dirty="0" smtClean="0">
                        <a:latin typeface="Cambria Math" panose="02040503050406030204" pitchFamily="18" charset="0"/>
                      </a:rPr>
                      <m:t>=</m:t>
                    </m:r>
                    <m:r>
                      <a:rPr lang="en-US" i="1" dirty="0" smtClean="0">
                        <a:latin typeface="Cambria Math" panose="02040503050406030204" pitchFamily="18" charset="0"/>
                      </a:rPr>
                      <m:t>𝑠</m:t>
                    </m:r>
                    <m:r>
                      <a:rPr lang="en-US" i="1" dirty="0" smtClean="0">
                        <a:latin typeface="Cambria Math" panose="02040503050406030204" pitchFamily="18" charset="0"/>
                      </a:rPr>
                      <m:t>(</m:t>
                    </m:r>
                    <m:r>
                      <a:rPr lang="en-US" b="1" i="1" dirty="0" err="1" smtClean="0">
                        <a:latin typeface="Cambria Math" panose="02040503050406030204" pitchFamily="18" charset="0"/>
                      </a:rPr>
                      <m:t>𝑾𝒙</m:t>
                    </m:r>
                    <m:r>
                      <a:rPr lang="en-US" b="1" i="1" dirty="0" smtClean="0">
                        <a:latin typeface="Cambria Math" panose="02040503050406030204" pitchFamily="18" charset="0"/>
                      </a:rPr>
                      <m:t> </m:t>
                    </m:r>
                    <m:r>
                      <a:rPr lang="en-US" b="1" i="1" dirty="0">
                        <a:latin typeface="Cambria Math" panose="02040503050406030204" pitchFamily="18" charset="0"/>
                      </a:rPr>
                      <m:t>+ </m:t>
                    </m:r>
                    <m:r>
                      <a:rPr lang="en-US" b="1" i="1" dirty="0" smtClean="0">
                        <a:latin typeface="Cambria Math" panose="02040503050406030204" pitchFamily="18" charset="0"/>
                      </a:rPr>
                      <m:t>𝒃</m:t>
                    </m:r>
                    <m:r>
                      <a:rPr lang="en-US" i="1" dirty="0" smtClean="0">
                        <a:latin typeface="Cambria Math" panose="02040503050406030204" pitchFamily="18" charset="0"/>
                      </a:rPr>
                      <m:t>)</m:t>
                    </m:r>
                  </m:oMath>
                </a14:m>
                <a:endParaRPr lang="en-US" dirty="0"/>
              </a:p>
              <a:p>
                <a:pPr lvl="2"/>
                <a:r>
                  <a:rPr lang="en-US" dirty="0"/>
                  <a:t>s is a non-linearity such as the sigmoid. The latent representation </a:t>
                </a:r>
                <a:r>
                  <a:rPr lang="en-US" b="1" dirty="0"/>
                  <a:t>z</a:t>
                </a:r>
                <a:r>
                  <a:rPr lang="en-US" dirty="0"/>
                  <a:t>, or code is then mapped back (with a decoder) into a reconstruction </a:t>
                </a:r>
                <a:r>
                  <a:rPr lang="en-US" b="1" dirty="0"/>
                  <a:t>xx</a:t>
                </a:r>
                <a:r>
                  <a:rPr lang="en-US" dirty="0"/>
                  <a:t> of the same shape as </a:t>
                </a:r>
                <a:r>
                  <a:rPr lang="en-US" b="1" dirty="0"/>
                  <a:t>x</a:t>
                </a:r>
                <a:r>
                  <a:rPr lang="en-US" dirty="0"/>
                  <a:t>. The mapping happens through a similar transformation, e.g.: </a:t>
                </a:r>
                <a:r>
                  <a:rPr lang="en-US" b="1" dirty="0"/>
                  <a:t>xx</a:t>
                </a:r>
                <a:r>
                  <a:rPr lang="en-US" dirty="0"/>
                  <a:t>=s(</a:t>
                </a:r>
                <a:r>
                  <a:rPr lang="en-US" b="1" dirty="0" err="1"/>
                  <a:t>W’z+b</a:t>
                </a:r>
                <a:r>
                  <a:rPr lang="en-US" b="1" dirty="0"/>
                  <a:t>'</a:t>
                </a:r>
                <a:r>
                  <a:rPr lang="en-US" dirty="0"/>
                  <a:t>)</a:t>
                </a:r>
              </a:p>
              <a:p>
                <a:pPr lvl="1"/>
                <a:r>
                  <a:rPr lang="en-US" dirty="0"/>
                  <a:t>The prime symbol does not indicate matrix transposition.</a:t>
                </a:r>
              </a:p>
              <a:p>
                <a:pPr lvl="1"/>
                <a:r>
                  <a:rPr lang="en-US" b="1" dirty="0"/>
                  <a:t>xx</a:t>
                </a:r>
                <a:r>
                  <a:rPr lang="en-US" dirty="0"/>
                  <a:t> should be seen as a prediction of </a:t>
                </a:r>
                <a:r>
                  <a:rPr lang="en-US" b="1" dirty="0"/>
                  <a:t>x</a:t>
                </a:r>
                <a:r>
                  <a:rPr lang="en-US" dirty="0"/>
                  <a:t>, given the code </a:t>
                </a:r>
                <a:r>
                  <a:rPr lang="en-US" b="1" dirty="0"/>
                  <a:t>z</a:t>
                </a:r>
                <a:r>
                  <a:rPr lang="en-US" dirty="0"/>
                  <a:t>. Optionally, the weight matrix </a:t>
                </a:r>
                <a:r>
                  <a:rPr lang="en-US" b="1" dirty="0"/>
                  <a:t>W'</a:t>
                </a:r>
                <a:r>
                  <a:rPr lang="en-US" dirty="0"/>
                  <a:t> of the reverse mapping may be constrained to be the transpose of the forward mapping: </a:t>
                </a:r>
                <a14:m>
                  <m:oMath xmlns:m="http://schemas.openxmlformats.org/officeDocument/2006/math">
                    <m:r>
                      <a:rPr lang="en-US" b="1" i="1" dirty="0" smtClean="0">
                        <a:latin typeface="Cambria Math" panose="02040503050406030204" pitchFamily="18" charset="0"/>
                      </a:rPr>
                      <m:t>𝑾</m:t>
                    </m:r>
                    <m:r>
                      <a:rPr lang="en-US" b="1" i="1" dirty="0" smtClean="0">
                        <a:latin typeface="Cambria Math" panose="02040503050406030204" pitchFamily="18" charset="0"/>
                      </a:rPr>
                      <m:t>′=</m:t>
                    </m:r>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𝑾</m:t>
                        </m:r>
                      </m:e>
                      <m:sup>
                        <m:r>
                          <a:rPr lang="en-US" b="1" i="1" dirty="0" smtClean="0">
                            <a:latin typeface="Cambria Math" panose="02040503050406030204" pitchFamily="18" charset="0"/>
                          </a:rPr>
                          <m:t>𝑻</m:t>
                        </m:r>
                      </m:sup>
                    </m:sSup>
                  </m:oMath>
                </a14:m>
                <a:r>
                  <a:rPr lang="en-US" dirty="0"/>
                  <a:t>. This is referred to as tied weights. </a:t>
                </a:r>
              </a:p>
              <a:p>
                <a:pPr lvl="1"/>
                <a:r>
                  <a:rPr lang="en-US" dirty="0"/>
                  <a:t>The parameters of this model (namely </a:t>
                </a:r>
                <a:r>
                  <a:rPr lang="en-US" b="1" dirty="0"/>
                  <a:t>W, b, b'</a:t>
                </a:r>
                <a:r>
                  <a:rPr lang="en-US" dirty="0"/>
                  <a:t> and, if one doesn’t use tied weights, also </a:t>
                </a:r>
                <a:r>
                  <a:rPr lang="en-US" b="1" dirty="0"/>
                  <a:t>W'</a:t>
                </a:r>
                <a:r>
                  <a:rPr lang="en-US" dirty="0"/>
                  <a:t>) are optimized such that the average reconstruction error is minimized.</a:t>
                </a: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t="-2101" r="-1159" b="-2101"/>
                </a:stretch>
              </a:blipFill>
            </p:spPr>
            <p:txBody>
              <a:bodyPr/>
              <a:lstStyle/>
              <a:p>
                <a:r>
                  <a:rPr lang="en-US">
                    <a:noFill/>
                  </a:rPr>
                  <a:t> </a:t>
                </a:r>
              </a:p>
            </p:txBody>
          </p:sp>
        </mc:Fallback>
      </mc:AlternateContent>
    </p:spTree>
    <p:extLst>
      <p:ext uri="{BB962C8B-B14F-4D97-AF65-F5344CB8AC3E}">
        <p14:creationId xmlns:p14="http://schemas.microsoft.com/office/powerpoint/2010/main" val="3439464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Denoising</a:t>
            </a:r>
            <a:r>
              <a:rPr lang="en-IN" dirty="0"/>
              <a:t> </a:t>
            </a:r>
            <a:r>
              <a:rPr lang="en-IN" dirty="0" err="1"/>
              <a:t>Autoencoders</a:t>
            </a:r>
            <a:r>
              <a:rPr lang="en-IN" dirty="0"/>
              <a:t> (</a:t>
            </a:r>
            <a:r>
              <a:rPr lang="en-IN" dirty="0" err="1"/>
              <a:t>dA</a:t>
            </a:r>
            <a:r>
              <a:rPr lang="en-IN" dirty="0"/>
              <a:t>)</a:t>
            </a:r>
          </a:p>
        </p:txBody>
      </p:sp>
      <p:sp>
        <p:nvSpPr>
          <p:cNvPr id="3" name="Content Placeholder 2"/>
          <p:cNvSpPr>
            <a:spLocks noGrp="1"/>
          </p:cNvSpPr>
          <p:nvPr>
            <p:ph idx="1"/>
          </p:nvPr>
        </p:nvSpPr>
        <p:spPr/>
        <p:txBody>
          <a:bodyPr>
            <a:normAutofit/>
          </a:bodyPr>
          <a:lstStyle/>
          <a:p>
            <a:r>
              <a:rPr lang="en-US" dirty="0"/>
              <a:t>z captures the coordinates along the main factors of variation in the data just like PCA does.</a:t>
            </a:r>
          </a:p>
          <a:p>
            <a:r>
              <a:rPr lang="en-US" dirty="0"/>
              <a:t>If there is one linear hidden layer and the mean squared error criterion is used to train the network, then the k hidden units learn to project the input in the span of the first k principal components of the data.</a:t>
            </a:r>
            <a:endParaRPr lang="en-IN" dirty="0"/>
          </a:p>
        </p:txBody>
      </p:sp>
    </p:spTree>
    <p:extLst>
      <p:ext uri="{BB962C8B-B14F-4D97-AF65-F5344CB8AC3E}">
        <p14:creationId xmlns:p14="http://schemas.microsoft.com/office/powerpoint/2010/main" val="39648210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Denoising</a:t>
            </a:r>
            <a:r>
              <a:rPr lang="en-IN" dirty="0"/>
              <a:t> </a:t>
            </a:r>
            <a:r>
              <a:rPr lang="en-IN" dirty="0" err="1"/>
              <a:t>Autoencoders</a:t>
            </a:r>
            <a:r>
              <a:rPr lang="en-IN" dirty="0"/>
              <a:t> (</a:t>
            </a:r>
            <a:r>
              <a:rPr lang="en-IN" dirty="0" err="1"/>
              <a:t>dA</a:t>
            </a:r>
            <a:r>
              <a:rPr lang="en-IN" dirty="0"/>
              <a:t>)</a:t>
            </a:r>
          </a:p>
        </p:txBody>
      </p:sp>
      <p:sp>
        <p:nvSpPr>
          <p:cNvPr id="3" name="Content Placeholder 2"/>
          <p:cNvSpPr>
            <a:spLocks noGrp="1"/>
          </p:cNvSpPr>
          <p:nvPr>
            <p:ph idx="1"/>
          </p:nvPr>
        </p:nvSpPr>
        <p:spPr/>
        <p:txBody>
          <a:bodyPr>
            <a:normAutofit fontScale="62500" lnSpcReduction="20000"/>
          </a:bodyPr>
          <a:lstStyle/>
          <a:p>
            <a:pPr>
              <a:lnSpc>
                <a:spcPct val="120000"/>
              </a:lnSpc>
            </a:pPr>
            <a:r>
              <a:rPr lang="en-US" dirty="0"/>
              <a:t>One might expect an auto-encoder with n inputs and an encoding of dimension n (or greater) to learn the identity function.</a:t>
            </a:r>
          </a:p>
          <a:p>
            <a:pPr>
              <a:lnSpc>
                <a:spcPct val="120000"/>
              </a:lnSpc>
            </a:pPr>
            <a:r>
              <a:rPr lang="en-US" dirty="0"/>
              <a:t>But when trained with stochastic gradient descent, non-linear auto-encoders with more hidden units than inputs (called </a:t>
            </a:r>
            <a:r>
              <a:rPr lang="en-US" dirty="0" err="1"/>
              <a:t>overcomplete</a:t>
            </a:r>
            <a:r>
              <a:rPr lang="en-US" dirty="0"/>
              <a:t>) yield useful representations.</a:t>
            </a:r>
          </a:p>
          <a:p>
            <a:pPr lvl="1">
              <a:lnSpc>
                <a:spcPct val="120000"/>
              </a:lnSpc>
            </a:pPr>
            <a:r>
              <a:rPr lang="en-US" dirty="0"/>
              <a:t>Stochastic gradient descent with early stopping is similar to an L2 regularization of the parameters.</a:t>
            </a:r>
          </a:p>
          <a:p>
            <a:pPr lvl="1">
              <a:lnSpc>
                <a:spcPct val="120000"/>
              </a:lnSpc>
            </a:pPr>
            <a:r>
              <a:rPr lang="en-US" dirty="0"/>
              <a:t>Addition of sparsity (forcing many of the hidden units to be zero or near-zero).</a:t>
            </a:r>
          </a:p>
          <a:p>
            <a:pPr lvl="1">
              <a:lnSpc>
                <a:spcPct val="120000"/>
              </a:lnSpc>
            </a:pPr>
            <a:r>
              <a:rPr lang="en-US" dirty="0"/>
              <a:t>In order to force the hidden layer to discover more robust features and prevent it from simply learning the identity, we train the autoencoder to reconstruct the input from a corrupted version of it.</a:t>
            </a:r>
          </a:p>
          <a:p>
            <a:pPr>
              <a:lnSpc>
                <a:spcPct val="120000"/>
              </a:lnSpc>
            </a:pPr>
            <a:r>
              <a:rPr lang="en-US" dirty="0"/>
              <a:t>A </a:t>
            </a:r>
            <a:r>
              <a:rPr lang="en-US" dirty="0" err="1"/>
              <a:t>denoising</a:t>
            </a:r>
            <a:r>
              <a:rPr lang="en-US" dirty="0"/>
              <a:t> auto-encoder does two things: try to encode the input (preserve the information about the input), and try to undo the effect of a corruption process stochastically applied to the input of the auto-encoder.</a:t>
            </a:r>
          </a:p>
          <a:p>
            <a:pPr>
              <a:lnSpc>
                <a:spcPct val="120000"/>
              </a:lnSpc>
            </a:pPr>
            <a:r>
              <a:rPr lang="en-US" dirty="0"/>
              <a:t>The stochastic corruption process randomly sets some of the inputs (as many as half of them) to zero. </a:t>
            </a:r>
          </a:p>
          <a:p>
            <a:pPr>
              <a:lnSpc>
                <a:spcPct val="120000"/>
              </a:lnSpc>
            </a:pPr>
            <a:endParaRPr lang="en-IN" dirty="0"/>
          </a:p>
        </p:txBody>
      </p:sp>
    </p:spTree>
    <p:extLst>
      <p:ext uri="{BB962C8B-B14F-4D97-AF65-F5344CB8AC3E}">
        <p14:creationId xmlns:p14="http://schemas.microsoft.com/office/powerpoint/2010/main" val="2073139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solidFill>
                  <a:srgbClr val="00B050"/>
                </a:solidFill>
              </a:rPr>
              <a:t>Auto-encoders</a:t>
            </a:r>
          </a:p>
          <a:p>
            <a:r>
              <a:rPr lang="en-US" b="1" dirty="0">
                <a:solidFill>
                  <a:srgbClr val="FF0000"/>
                </a:solidFill>
              </a:rPr>
              <a:t>Stacked Denoising Autoencoders (</a:t>
            </a:r>
            <a:r>
              <a:rPr lang="en-US" b="1" dirty="0" err="1">
                <a:solidFill>
                  <a:srgbClr val="FF0000"/>
                </a:solidFill>
              </a:rPr>
              <a:t>SdA</a:t>
            </a:r>
            <a:r>
              <a:rPr lang="en-US" b="1" dirty="0">
                <a:solidFill>
                  <a:srgbClr val="FF0000"/>
                </a:solidFill>
              </a:rPr>
              <a:t>)</a:t>
            </a:r>
          </a:p>
          <a:p>
            <a:r>
              <a:rPr lang="en-US" dirty="0"/>
              <a:t>Deep auto-encoders for document clustering</a:t>
            </a:r>
          </a:p>
          <a:p>
            <a:endParaRPr lang="en-US" dirty="0"/>
          </a:p>
        </p:txBody>
      </p:sp>
    </p:spTree>
    <p:extLst>
      <p:ext uri="{BB962C8B-B14F-4D97-AF65-F5344CB8AC3E}">
        <p14:creationId xmlns:p14="http://schemas.microsoft.com/office/powerpoint/2010/main" val="14789551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Stacking auto-encoders</a:t>
            </a:r>
          </a:p>
        </p:txBody>
      </p:sp>
      <p:sp>
        <p:nvSpPr>
          <p:cNvPr id="47" name="Content Placeholder 46"/>
          <p:cNvSpPr>
            <a:spLocks noGrp="1"/>
          </p:cNvSpPr>
          <p:nvPr>
            <p:ph sz="half" idx="2"/>
          </p:nvPr>
        </p:nvSpPr>
        <p:spPr/>
        <p:txBody>
          <a:bodyPr/>
          <a:lstStyle/>
          <a:p>
            <a:r>
              <a:rPr lang="en-US" dirty="0"/>
              <a:t>Train the first layer of auto-encoder like we did earlier</a:t>
            </a:r>
          </a:p>
        </p:txBody>
      </p:sp>
      <p:cxnSp>
        <p:nvCxnSpPr>
          <p:cNvPr id="4" name="Straight Arrow Connector 3"/>
          <p:cNvCxnSpPr>
            <a:stCxn id="9" idx="6"/>
            <a:endCxn id="15" idx="2"/>
          </p:cNvCxnSpPr>
          <p:nvPr/>
        </p:nvCxnSpPr>
        <p:spPr>
          <a:xfrm flipV="1">
            <a:off x="1386840" y="2700224"/>
            <a:ext cx="1002044" cy="1497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10" idx="6"/>
            <a:endCxn id="15" idx="2"/>
          </p:cNvCxnSpPr>
          <p:nvPr/>
        </p:nvCxnSpPr>
        <p:spPr>
          <a:xfrm>
            <a:off x="1386840" y="2262750"/>
            <a:ext cx="1002044" cy="437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stCxn id="11" idx="6"/>
            <a:endCxn id="15" idx="2"/>
          </p:cNvCxnSpPr>
          <p:nvPr/>
        </p:nvCxnSpPr>
        <p:spPr>
          <a:xfrm flipV="1">
            <a:off x="1386840" y="2700224"/>
            <a:ext cx="1002044" cy="209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12" idx="6"/>
            <a:endCxn id="15" idx="2"/>
          </p:cNvCxnSpPr>
          <p:nvPr/>
        </p:nvCxnSpPr>
        <p:spPr>
          <a:xfrm flipV="1">
            <a:off x="1386840" y="2700224"/>
            <a:ext cx="1002044" cy="856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3" idx="6"/>
            <a:endCxn id="15" idx="2"/>
          </p:cNvCxnSpPr>
          <p:nvPr/>
        </p:nvCxnSpPr>
        <p:spPr>
          <a:xfrm flipV="1">
            <a:off x="1386840" y="2700224"/>
            <a:ext cx="1002044" cy="2685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Oval 8"/>
              <p:cNvSpPr>
                <a:spLocks noChangeAspect="1"/>
              </p:cNvSpPr>
              <p:nvPr/>
            </p:nvSpPr>
            <p:spPr>
              <a:xfrm>
                <a:off x="838200" y="392316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oMath>
                  </m:oMathPara>
                </a14:m>
                <a:endParaRPr lang="en-US" dirty="0"/>
              </a:p>
            </p:txBody>
          </p:sp>
        </mc:Choice>
        <mc:Fallback xmlns="">
          <p:sp>
            <p:nvSpPr>
              <p:cNvPr id="9" name="Oval 8"/>
              <p:cNvSpPr>
                <a:spLocks noRot="1" noChangeAspect="1" noMove="1" noResize="1" noEditPoints="1" noAdjustHandles="1" noChangeArrowheads="1" noChangeShapeType="1" noTextEdit="1"/>
              </p:cNvSpPr>
              <p:nvPr/>
            </p:nvSpPr>
            <p:spPr>
              <a:xfrm>
                <a:off x="838200" y="3923169"/>
                <a:ext cx="548640" cy="548640"/>
              </a:xfrm>
              <a:prstGeom prst="ellipse">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p:cNvSpPr>
                <a:spLocks noChangeAspect="1"/>
              </p:cNvSpPr>
              <p:nvPr/>
            </p:nvSpPr>
            <p:spPr>
              <a:xfrm>
                <a:off x="838200" y="198843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10" name="Oval 9"/>
              <p:cNvSpPr>
                <a:spLocks noRot="1" noChangeAspect="1" noMove="1" noResize="1" noEditPoints="1" noAdjustHandles="1" noChangeArrowheads="1" noChangeShapeType="1" noTextEdit="1"/>
              </p:cNvSpPr>
              <p:nvPr/>
            </p:nvSpPr>
            <p:spPr>
              <a:xfrm>
                <a:off x="838200" y="1988430"/>
                <a:ext cx="548640" cy="548640"/>
              </a:xfrm>
              <a:prstGeom prst="ellipse">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p:cNvSpPr>
                <a:spLocks noChangeAspect="1"/>
              </p:cNvSpPr>
              <p:nvPr/>
            </p:nvSpPr>
            <p:spPr>
              <a:xfrm>
                <a:off x="838200" y="2635353"/>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11" name="Oval 10"/>
              <p:cNvSpPr>
                <a:spLocks noRot="1" noChangeAspect="1" noMove="1" noResize="1" noEditPoints="1" noAdjustHandles="1" noChangeArrowheads="1" noChangeShapeType="1" noTextEdit="1"/>
              </p:cNvSpPr>
              <p:nvPr/>
            </p:nvSpPr>
            <p:spPr>
              <a:xfrm>
                <a:off x="838200" y="2635353"/>
                <a:ext cx="548640" cy="548640"/>
              </a:xfrm>
              <a:prstGeom prst="ellipse">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p:cNvSpPr>
                <a:spLocks noChangeAspect="1"/>
              </p:cNvSpPr>
              <p:nvPr/>
            </p:nvSpPr>
            <p:spPr>
              <a:xfrm>
                <a:off x="838200" y="3282276"/>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12" name="Oval 11"/>
              <p:cNvSpPr>
                <a:spLocks noRot="1" noChangeAspect="1" noMove="1" noResize="1" noEditPoints="1" noAdjustHandles="1" noChangeArrowheads="1" noChangeShapeType="1" noTextEdit="1"/>
              </p:cNvSpPr>
              <p:nvPr/>
            </p:nvSpPr>
            <p:spPr>
              <a:xfrm>
                <a:off x="838200" y="3282276"/>
                <a:ext cx="548640" cy="548640"/>
              </a:xfrm>
              <a:prstGeom prst="ellipse">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p:cNvSpPr>
                <a:spLocks noChangeAspect="1"/>
              </p:cNvSpPr>
              <p:nvPr/>
            </p:nvSpPr>
            <p:spPr>
              <a:xfrm>
                <a:off x="838200" y="511169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13" name="Oval 12"/>
              <p:cNvSpPr>
                <a:spLocks noRot="1" noChangeAspect="1" noMove="1" noResize="1" noEditPoints="1" noAdjustHandles="1" noChangeArrowheads="1" noChangeShapeType="1" noTextEdit="1"/>
              </p:cNvSpPr>
              <p:nvPr/>
            </p:nvSpPr>
            <p:spPr>
              <a:xfrm>
                <a:off x="838200" y="5111699"/>
                <a:ext cx="548640" cy="548640"/>
              </a:xfrm>
              <a:prstGeom prst="ellipse">
                <a:avLst/>
              </a:prstGeom>
              <a:blipFill rotWithShape="0">
                <a:blip r:embed="rId6"/>
                <a:stretch>
                  <a:fillRect/>
                </a:stretch>
              </a:blipFill>
            </p:spPr>
            <p:txBody>
              <a:bodyPr/>
              <a:lstStyle/>
              <a:p>
                <a:r>
                  <a:rPr lang="en-US">
                    <a:noFill/>
                  </a:rPr>
                  <a:t> </a:t>
                </a:r>
              </a:p>
            </p:txBody>
          </p:sp>
        </mc:Fallback>
      </mc:AlternateContent>
      <p:sp>
        <p:nvSpPr>
          <p:cNvPr id="14" name="TextBox 13"/>
          <p:cNvSpPr txBox="1"/>
          <p:nvPr/>
        </p:nvSpPr>
        <p:spPr>
          <a:xfrm>
            <a:off x="756025" y="5841243"/>
            <a:ext cx="684803" cy="369332"/>
          </a:xfrm>
          <a:prstGeom prst="rect">
            <a:avLst/>
          </a:prstGeom>
          <a:noFill/>
        </p:spPr>
        <p:txBody>
          <a:bodyPr wrap="none" rtlCol="0">
            <a:spAutoFit/>
          </a:bodyPr>
          <a:lstStyle/>
          <a:p>
            <a:r>
              <a:rPr lang="en-US" dirty="0"/>
              <a:t>Input</a:t>
            </a:r>
          </a:p>
        </p:txBody>
      </p:sp>
      <mc:AlternateContent xmlns:mc="http://schemas.openxmlformats.org/markup-compatibility/2006" xmlns:a14="http://schemas.microsoft.com/office/drawing/2010/main">
        <mc:Choice Requires="a14">
          <p:sp>
            <p:nvSpPr>
              <p:cNvPr id="15" name="Oval 14"/>
              <p:cNvSpPr>
                <a:spLocks noChangeAspect="1"/>
              </p:cNvSpPr>
              <p:nvPr/>
            </p:nvSpPr>
            <p:spPr>
              <a:xfrm>
                <a:off x="2388884" y="2425904"/>
                <a:ext cx="548640" cy="548640"/>
              </a:xfrm>
              <a:prstGeom prst="ellipse">
                <a:avLst/>
              </a:prstGeom>
              <a:solidFill>
                <a:schemeClr val="accent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oMath>
                  </m:oMathPara>
                </a14:m>
                <a:endParaRPr lang="en-US" b="0" dirty="0"/>
              </a:p>
            </p:txBody>
          </p:sp>
        </mc:Choice>
        <mc:Fallback xmlns="">
          <p:sp>
            <p:nvSpPr>
              <p:cNvPr id="15" name="Oval 14"/>
              <p:cNvSpPr>
                <a:spLocks noRot="1" noChangeAspect="1" noMove="1" noResize="1" noEditPoints="1" noAdjustHandles="1" noChangeArrowheads="1" noChangeShapeType="1" noTextEdit="1"/>
              </p:cNvSpPr>
              <p:nvPr/>
            </p:nvSpPr>
            <p:spPr>
              <a:xfrm>
                <a:off x="2388884" y="2425904"/>
                <a:ext cx="548640" cy="548640"/>
              </a:xfrm>
              <a:prstGeom prst="ellipse">
                <a:avLst/>
              </a:prstGeom>
              <a:blipFill rotWithShape="0">
                <a:blip r:embed="rId7"/>
                <a:stretch>
                  <a:fillRect/>
                </a:stretch>
              </a:blipFill>
              <a:ln>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p:cNvSpPr>
                <a:spLocks noChangeAspect="1"/>
              </p:cNvSpPr>
              <p:nvPr/>
            </p:nvSpPr>
            <p:spPr>
              <a:xfrm>
                <a:off x="2390691" y="3041061"/>
                <a:ext cx="548640" cy="548640"/>
              </a:xfrm>
              <a:prstGeom prst="ellipse">
                <a:avLst/>
              </a:prstGeom>
              <a:solidFill>
                <a:schemeClr val="accent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h</m:t>
                          </m:r>
                        </m:e>
                        <m:sub>
                          <m:r>
                            <a:rPr lang="en-US" b="0" i="1" smtClean="0">
                              <a:latin typeface="Cambria Math" panose="02040503050406030204" pitchFamily="18" charset="0"/>
                            </a:rPr>
                            <m:t>2</m:t>
                          </m:r>
                        </m:sub>
                        <m:sup>
                          <m:r>
                            <a:rPr lang="en-US" i="1">
                              <a:latin typeface="Cambria Math" panose="02040503050406030204" pitchFamily="18" charset="0"/>
                            </a:rPr>
                            <m:t>1</m:t>
                          </m:r>
                        </m:sup>
                      </m:sSubSup>
                    </m:oMath>
                  </m:oMathPara>
                </a14:m>
                <a:endParaRPr lang="en-US" dirty="0"/>
              </a:p>
            </p:txBody>
          </p:sp>
        </mc:Choice>
        <mc:Fallback xmlns="">
          <p:sp>
            <p:nvSpPr>
              <p:cNvPr id="16" name="Oval 15"/>
              <p:cNvSpPr>
                <a:spLocks noRot="1" noChangeAspect="1" noMove="1" noResize="1" noEditPoints="1" noAdjustHandles="1" noChangeArrowheads="1" noChangeShapeType="1" noTextEdit="1"/>
              </p:cNvSpPr>
              <p:nvPr/>
            </p:nvSpPr>
            <p:spPr>
              <a:xfrm>
                <a:off x="2390691" y="3041061"/>
                <a:ext cx="548640" cy="548640"/>
              </a:xfrm>
              <a:prstGeom prst="ellipse">
                <a:avLst/>
              </a:prstGeom>
              <a:blipFill rotWithShape="0">
                <a:blip r:embed="rId8"/>
                <a:stretch>
                  <a:fillRect/>
                </a:stretch>
              </a:blipFill>
              <a:ln>
                <a:prstDash val="dash"/>
              </a:ln>
            </p:spPr>
            <p:txBody>
              <a:bodyPr/>
              <a:lstStyle/>
              <a:p>
                <a:r>
                  <a:rPr lang="en-US">
                    <a:noFill/>
                  </a:rPr>
                  <a:t> </a:t>
                </a:r>
              </a:p>
            </p:txBody>
          </p:sp>
        </mc:Fallback>
      </mc:AlternateContent>
      <p:cxnSp>
        <p:nvCxnSpPr>
          <p:cNvPr id="17" name="Straight Arrow Connector 16"/>
          <p:cNvCxnSpPr>
            <a:stCxn id="10" idx="6"/>
            <a:endCxn id="16" idx="2"/>
          </p:cNvCxnSpPr>
          <p:nvPr/>
        </p:nvCxnSpPr>
        <p:spPr>
          <a:xfrm>
            <a:off x="1386840" y="2262750"/>
            <a:ext cx="1003851" cy="1052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6"/>
            <a:endCxn id="16" idx="2"/>
          </p:cNvCxnSpPr>
          <p:nvPr/>
        </p:nvCxnSpPr>
        <p:spPr>
          <a:xfrm>
            <a:off x="1386840" y="2909673"/>
            <a:ext cx="1003851" cy="40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6"/>
            <a:endCxn id="16" idx="2"/>
          </p:cNvCxnSpPr>
          <p:nvPr/>
        </p:nvCxnSpPr>
        <p:spPr>
          <a:xfrm flipV="1">
            <a:off x="1386840" y="3315381"/>
            <a:ext cx="1003851" cy="241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6"/>
            <a:endCxn id="16" idx="2"/>
          </p:cNvCxnSpPr>
          <p:nvPr/>
        </p:nvCxnSpPr>
        <p:spPr>
          <a:xfrm flipV="1">
            <a:off x="1386840" y="3315381"/>
            <a:ext cx="1003851" cy="882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3" idx="6"/>
            <a:endCxn id="16" idx="2"/>
          </p:cNvCxnSpPr>
          <p:nvPr/>
        </p:nvCxnSpPr>
        <p:spPr>
          <a:xfrm flipV="1">
            <a:off x="1386840" y="3315381"/>
            <a:ext cx="1003851" cy="2070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a:spLocks noChangeAspect="1"/>
          </p:cNvSpPr>
          <p:nvPr/>
        </p:nvSpPr>
        <p:spPr>
          <a:xfrm>
            <a:off x="2391797" y="4904381"/>
            <a:ext cx="548640" cy="548640"/>
          </a:xfrm>
          <a:prstGeom prst="ellipse">
            <a:avLst/>
          </a:prstGeom>
          <a:solidFill>
            <a:schemeClr val="accent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1</a:t>
            </a:r>
          </a:p>
        </p:txBody>
      </p:sp>
      <p:sp>
        <p:nvSpPr>
          <p:cNvPr id="23" name="TextBox 22"/>
          <p:cNvSpPr txBox="1"/>
          <p:nvPr/>
        </p:nvSpPr>
        <p:spPr>
          <a:xfrm>
            <a:off x="2241017" y="5844044"/>
            <a:ext cx="1161985" cy="369332"/>
          </a:xfrm>
          <a:prstGeom prst="rect">
            <a:avLst/>
          </a:prstGeom>
          <a:noFill/>
        </p:spPr>
        <p:txBody>
          <a:bodyPr wrap="none" rtlCol="0">
            <a:spAutoFit/>
          </a:bodyPr>
          <a:lstStyle/>
          <a:p>
            <a:r>
              <a:rPr lang="en-US" dirty="0"/>
              <a:t>Features 1</a:t>
            </a:r>
          </a:p>
        </p:txBody>
      </p:sp>
      <p:sp>
        <p:nvSpPr>
          <p:cNvPr id="24" name="TextBox 23"/>
          <p:cNvSpPr txBox="1"/>
          <p:nvPr/>
        </p:nvSpPr>
        <p:spPr>
          <a:xfrm>
            <a:off x="3726009" y="5841243"/>
            <a:ext cx="1650901" cy="369332"/>
          </a:xfrm>
          <a:prstGeom prst="rect">
            <a:avLst/>
          </a:prstGeom>
          <a:noFill/>
        </p:spPr>
        <p:txBody>
          <a:bodyPr wrap="none" rtlCol="0">
            <a:spAutoFit/>
          </a:bodyPr>
          <a:lstStyle/>
          <a:p>
            <a:r>
              <a:rPr lang="en-US" dirty="0"/>
              <a:t>Reconstruction</a:t>
            </a:r>
          </a:p>
        </p:txBody>
      </p:sp>
      <mc:AlternateContent xmlns:mc="http://schemas.openxmlformats.org/markup-compatibility/2006" xmlns:a14="http://schemas.microsoft.com/office/drawing/2010/main">
        <mc:Choice Requires="a14">
          <p:sp>
            <p:nvSpPr>
              <p:cNvPr id="25" name="Oval 24"/>
              <p:cNvSpPr>
                <a:spLocks noChangeAspect="1"/>
              </p:cNvSpPr>
              <p:nvPr/>
            </p:nvSpPr>
            <p:spPr>
              <a:xfrm>
                <a:off x="3947200" y="3920581"/>
                <a:ext cx="548640" cy="548640"/>
              </a:xfrm>
              <a:prstGeom prst="ellipse">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4</m:t>
                              </m:r>
                            </m:sub>
                          </m:sSub>
                        </m:e>
                      </m:acc>
                    </m:oMath>
                  </m:oMathPara>
                </a14:m>
                <a:endParaRPr lang="en-US" dirty="0"/>
              </a:p>
            </p:txBody>
          </p:sp>
        </mc:Choice>
        <mc:Fallback xmlns="">
          <p:sp>
            <p:nvSpPr>
              <p:cNvPr id="25" name="Oval 24"/>
              <p:cNvSpPr>
                <a:spLocks noRot="1" noChangeAspect="1" noMove="1" noResize="1" noEditPoints="1" noAdjustHandles="1" noChangeArrowheads="1" noChangeShapeType="1" noTextEdit="1"/>
              </p:cNvSpPr>
              <p:nvPr/>
            </p:nvSpPr>
            <p:spPr>
              <a:xfrm>
                <a:off x="3947200" y="3920581"/>
                <a:ext cx="548640" cy="548640"/>
              </a:xfrm>
              <a:prstGeom prst="ellipse">
                <a:avLst/>
              </a:prstGeom>
              <a:blipFill rotWithShape="0">
                <a:blip r:embed="rId9"/>
                <a:stretch>
                  <a:fillRect/>
                </a:stretch>
              </a:blipFill>
              <a:ln>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p:cNvSpPr>
                <a:spLocks noChangeAspect="1"/>
              </p:cNvSpPr>
              <p:nvPr/>
            </p:nvSpPr>
            <p:spPr>
              <a:xfrm>
                <a:off x="3947200" y="1985842"/>
                <a:ext cx="548640" cy="548640"/>
              </a:xfrm>
              <a:prstGeom prst="ellipse">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acc>
                    </m:oMath>
                  </m:oMathPara>
                </a14:m>
                <a:endParaRPr lang="en-US" dirty="0"/>
              </a:p>
            </p:txBody>
          </p:sp>
        </mc:Choice>
        <mc:Fallback xmlns="">
          <p:sp>
            <p:nvSpPr>
              <p:cNvPr id="26" name="Oval 25"/>
              <p:cNvSpPr>
                <a:spLocks noRot="1" noChangeAspect="1" noMove="1" noResize="1" noEditPoints="1" noAdjustHandles="1" noChangeArrowheads="1" noChangeShapeType="1" noTextEdit="1"/>
              </p:cNvSpPr>
              <p:nvPr/>
            </p:nvSpPr>
            <p:spPr>
              <a:xfrm>
                <a:off x="3947200" y="1985842"/>
                <a:ext cx="548640" cy="548640"/>
              </a:xfrm>
              <a:prstGeom prst="ellipse">
                <a:avLst/>
              </a:prstGeom>
              <a:blipFill rotWithShape="0">
                <a:blip r:embed="rId10"/>
                <a:stretch>
                  <a:fillRect/>
                </a:stretch>
              </a:blipFill>
              <a:ln>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p:cNvSpPr>
                <a:spLocks noChangeAspect="1"/>
              </p:cNvSpPr>
              <p:nvPr/>
            </p:nvSpPr>
            <p:spPr>
              <a:xfrm>
                <a:off x="3947200" y="2632765"/>
                <a:ext cx="548640" cy="548640"/>
              </a:xfrm>
              <a:prstGeom prst="ellipse">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acc>
                    </m:oMath>
                  </m:oMathPara>
                </a14:m>
                <a:endParaRPr lang="en-US" dirty="0"/>
              </a:p>
            </p:txBody>
          </p:sp>
        </mc:Choice>
        <mc:Fallback xmlns="">
          <p:sp>
            <p:nvSpPr>
              <p:cNvPr id="27" name="Oval 26"/>
              <p:cNvSpPr>
                <a:spLocks noRot="1" noChangeAspect="1" noMove="1" noResize="1" noEditPoints="1" noAdjustHandles="1" noChangeArrowheads="1" noChangeShapeType="1" noTextEdit="1"/>
              </p:cNvSpPr>
              <p:nvPr/>
            </p:nvSpPr>
            <p:spPr>
              <a:xfrm>
                <a:off x="3947200" y="2632765"/>
                <a:ext cx="548640" cy="548640"/>
              </a:xfrm>
              <a:prstGeom prst="ellipse">
                <a:avLst/>
              </a:prstGeom>
              <a:blipFill rotWithShape="0">
                <a:blip r:embed="rId11"/>
                <a:stretch>
                  <a:fillRect/>
                </a:stretch>
              </a:blipFill>
              <a:ln>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val 27"/>
              <p:cNvSpPr>
                <a:spLocks noChangeAspect="1"/>
              </p:cNvSpPr>
              <p:nvPr/>
            </p:nvSpPr>
            <p:spPr>
              <a:xfrm>
                <a:off x="3947200" y="3279688"/>
                <a:ext cx="548640" cy="548640"/>
              </a:xfrm>
              <a:prstGeom prst="ellipse">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e>
                      </m:acc>
                    </m:oMath>
                  </m:oMathPara>
                </a14:m>
                <a:endParaRPr lang="en-US" dirty="0"/>
              </a:p>
            </p:txBody>
          </p:sp>
        </mc:Choice>
        <mc:Fallback xmlns="">
          <p:sp>
            <p:nvSpPr>
              <p:cNvPr id="28" name="Oval 27"/>
              <p:cNvSpPr>
                <a:spLocks noRot="1" noChangeAspect="1" noMove="1" noResize="1" noEditPoints="1" noAdjustHandles="1" noChangeArrowheads="1" noChangeShapeType="1" noTextEdit="1"/>
              </p:cNvSpPr>
              <p:nvPr/>
            </p:nvSpPr>
            <p:spPr>
              <a:xfrm>
                <a:off x="3947200" y="3279688"/>
                <a:ext cx="548640" cy="548640"/>
              </a:xfrm>
              <a:prstGeom prst="ellipse">
                <a:avLst/>
              </a:prstGeom>
              <a:blipFill rotWithShape="0">
                <a:blip r:embed="rId12"/>
                <a:stretch>
                  <a:fillRect/>
                </a:stretch>
              </a:blipFill>
              <a:ln>
                <a:prstDash val="dash"/>
              </a:ln>
            </p:spPr>
            <p:txBody>
              <a:bodyPr/>
              <a:lstStyle/>
              <a:p>
                <a:r>
                  <a:rPr lang="en-US">
                    <a:noFill/>
                  </a:rPr>
                  <a:t> </a:t>
                </a:r>
              </a:p>
            </p:txBody>
          </p:sp>
        </mc:Fallback>
      </mc:AlternateContent>
      <p:cxnSp>
        <p:nvCxnSpPr>
          <p:cNvPr id="29" name="Straight Arrow Connector 28"/>
          <p:cNvCxnSpPr>
            <a:stCxn id="15" idx="6"/>
            <a:endCxn id="26" idx="2"/>
          </p:cNvCxnSpPr>
          <p:nvPr/>
        </p:nvCxnSpPr>
        <p:spPr>
          <a:xfrm flipV="1">
            <a:off x="2937524" y="2260162"/>
            <a:ext cx="1009676" cy="440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6" idx="6"/>
            <a:endCxn id="26" idx="2"/>
          </p:cNvCxnSpPr>
          <p:nvPr/>
        </p:nvCxnSpPr>
        <p:spPr>
          <a:xfrm flipV="1">
            <a:off x="2939331" y="2260162"/>
            <a:ext cx="1007869" cy="1055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2" idx="6"/>
            <a:endCxn id="26" idx="2"/>
          </p:cNvCxnSpPr>
          <p:nvPr/>
        </p:nvCxnSpPr>
        <p:spPr>
          <a:xfrm flipV="1">
            <a:off x="2940437" y="2260162"/>
            <a:ext cx="1006763" cy="2918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5" idx="6"/>
            <a:endCxn id="27" idx="2"/>
          </p:cNvCxnSpPr>
          <p:nvPr/>
        </p:nvCxnSpPr>
        <p:spPr>
          <a:xfrm>
            <a:off x="2937524" y="2700224"/>
            <a:ext cx="1009676" cy="206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6" idx="6"/>
            <a:endCxn id="27" idx="2"/>
          </p:cNvCxnSpPr>
          <p:nvPr/>
        </p:nvCxnSpPr>
        <p:spPr>
          <a:xfrm flipV="1">
            <a:off x="2939331" y="2907085"/>
            <a:ext cx="1007869" cy="40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2" idx="6"/>
            <a:endCxn id="27" idx="2"/>
          </p:cNvCxnSpPr>
          <p:nvPr/>
        </p:nvCxnSpPr>
        <p:spPr>
          <a:xfrm flipV="1">
            <a:off x="2940437" y="2907085"/>
            <a:ext cx="1006763" cy="2271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5" idx="6"/>
            <a:endCxn id="28" idx="2"/>
          </p:cNvCxnSpPr>
          <p:nvPr/>
        </p:nvCxnSpPr>
        <p:spPr>
          <a:xfrm>
            <a:off x="2937524" y="2700224"/>
            <a:ext cx="1009676" cy="853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5" idx="6"/>
            <a:endCxn id="25" idx="2"/>
          </p:cNvCxnSpPr>
          <p:nvPr/>
        </p:nvCxnSpPr>
        <p:spPr>
          <a:xfrm>
            <a:off x="2937524" y="2700224"/>
            <a:ext cx="1009676" cy="1494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6" idx="6"/>
            <a:endCxn id="28" idx="2"/>
          </p:cNvCxnSpPr>
          <p:nvPr/>
        </p:nvCxnSpPr>
        <p:spPr>
          <a:xfrm>
            <a:off x="2939331" y="3315381"/>
            <a:ext cx="1007869" cy="238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6" idx="6"/>
            <a:endCxn id="25" idx="2"/>
          </p:cNvCxnSpPr>
          <p:nvPr/>
        </p:nvCxnSpPr>
        <p:spPr>
          <a:xfrm>
            <a:off x="2939331" y="3315381"/>
            <a:ext cx="1007869" cy="879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2" idx="6"/>
            <a:endCxn id="28" idx="2"/>
          </p:cNvCxnSpPr>
          <p:nvPr/>
        </p:nvCxnSpPr>
        <p:spPr>
          <a:xfrm flipV="1">
            <a:off x="2940437" y="3554008"/>
            <a:ext cx="1006763" cy="1624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2" idx="6"/>
            <a:endCxn id="25" idx="2"/>
          </p:cNvCxnSpPr>
          <p:nvPr/>
        </p:nvCxnSpPr>
        <p:spPr>
          <a:xfrm flipV="1">
            <a:off x="2940437" y="4194901"/>
            <a:ext cx="1006763" cy="983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6"/>
          </p:cNvCxnSpPr>
          <p:nvPr/>
        </p:nvCxnSpPr>
        <p:spPr>
          <a:xfrm>
            <a:off x="4495840" y="2260162"/>
            <a:ext cx="6686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7" idx="6"/>
          </p:cNvCxnSpPr>
          <p:nvPr/>
        </p:nvCxnSpPr>
        <p:spPr>
          <a:xfrm>
            <a:off x="4495840" y="2907085"/>
            <a:ext cx="6686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8" idx="6"/>
          </p:cNvCxnSpPr>
          <p:nvPr/>
        </p:nvCxnSpPr>
        <p:spPr>
          <a:xfrm>
            <a:off x="4495840" y="3554008"/>
            <a:ext cx="6686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5" idx="6"/>
          </p:cNvCxnSpPr>
          <p:nvPr/>
        </p:nvCxnSpPr>
        <p:spPr>
          <a:xfrm>
            <a:off x="4495840" y="4194901"/>
            <a:ext cx="668692" cy="5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Oval 70"/>
              <p:cNvSpPr>
                <a:spLocks noChangeAspect="1"/>
              </p:cNvSpPr>
              <p:nvPr/>
            </p:nvSpPr>
            <p:spPr>
              <a:xfrm>
                <a:off x="2387077" y="3668827"/>
                <a:ext cx="548640" cy="548640"/>
              </a:xfrm>
              <a:prstGeom prst="ellipse">
                <a:avLst/>
              </a:prstGeom>
              <a:solidFill>
                <a:schemeClr val="accent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h</m:t>
                          </m:r>
                        </m:e>
                        <m:sub>
                          <m:r>
                            <a:rPr lang="en-US" b="0" i="1" smtClean="0">
                              <a:latin typeface="Cambria Math" panose="02040503050406030204" pitchFamily="18" charset="0"/>
                            </a:rPr>
                            <m:t>3</m:t>
                          </m:r>
                        </m:sub>
                        <m:sup>
                          <m:r>
                            <a:rPr lang="en-US" i="1">
                              <a:latin typeface="Cambria Math" panose="02040503050406030204" pitchFamily="18" charset="0"/>
                            </a:rPr>
                            <m:t>1</m:t>
                          </m:r>
                        </m:sup>
                      </m:sSubSup>
                    </m:oMath>
                  </m:oMathPara>
                </a14:m>
                <a:endParaRPr lang="en-US" dirty="0"/>
              </a:p>
            </p:txBody>
          </p:sp>
        </mc:Choice>
        <mc:Fallback xmlns="">
          <p:sp>
            <p:nvSpPr>
              <p:cNvPr id="71" name="Oval 70"/>
              <p:cNvSpPr>
                <a:spLocks noRot="1" noChangeAspect="1" noMove="1" noResize="1" noEditPoints="1" noAdjustHandles="1" noChangeArrowheads="1" noChangeShapeType="1" noTextEdit="1"/>
              </p:cNvSpPr>
              <p:nvPr/>
            </p:nvSpPr>
            <p:spPr>
              <a:xfrm>
                <a:off x="2387077" y="3668827"/>
                <a:ext cx="548640" cy="548640"/>
              </a:xfrm>
              <a:prstGeom prst="ellipse">
                <a:avLst/>
              </a:prstGeom>
              <a:blipFill rotWithShape="0">
                <a:blip r:embed="rId13"/>
                <a:stretch>
                  <a:fillRect/>
                </a:stretch>
              </a:blipFill>
              <a:ln>
                <a:prstDash val="dash"/>
              </a:ln>
            </p:spPr>
            <p:txBody>
              <a:bodyPr/>
              <a:lstStyle/>
              <a:p>
                <a:r>
                  <a:rPr lang="en-US">
                    <a:noFill/>
                  </a:rPr>
                  <a:t> </a:t>
                </a:r>
              </a:p>
            </p:txBody>
          </p:sp>
        </mc:Fallback>
      </mc:AlternateContent>
      <p:cxnSp>
        <p:nvCxnSpPr>
          <p:cNvPr id="73" name="Straight Arrow Connector 72"/>
          <p:cNvCxnSpPr>
            <a:stCxn id="10" idx="6"/>
            <a:endCxn id="71" idx="2"/>
          </p:cNvCxnSpPr>
          <p:nvPr/>
        </p:nvCxnSpPr>
        <p:spPr>
          <a:xfrm>
            <a:off x="1386840" y="2262750"/>
            <a:ext cx="1000237" cy="1680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11" idx="6"/>
            <a:endCxn id="71" idx="2"/>
          </p:cNvCxnSpPr>
          <p:nvPr/>
        </p:nvCxnSpPr>
        <p:spPr>
          <a:xfrm>
            <a:off x="1386840" y="2909673"/>
            <a:ext cx="1000237" cy="1033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2" idx="6"/>
            <a:endCxn id="71" idx="2"/>
          </p:cNvCxnSpPr>
          <p:nvPr/>
        </p:nvCxnSpPr>
        <p:spPr>
          <a:xfrm>
            <a:off x="1386840" y="3556596"/>
            <a:ext cx="1000237" cy="386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9" idx="6"/>
            <a:endCxn id="71" idx="2"/>
          </p:cNvCxnSpPr>
          <p:nvPr/>
        </p:nvCxnSpPr>
        <p:spPr>
          <a:xfrm flipV="1">
            <a:off x="1386840" y="3943147"/>
            <a:ext cx="1000237" cy="254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13" idx="6"/>
          </p:cNvCxnSpPr>
          <p:nvPr/>
        </p:nvCxnSpPr>
        <p:spPr>
          <a:xfrm flipV="1">
            <a:off x="1386840" y="3943147"/>
            <a:ext cx="947742" cy="1442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71" idx="6"/>
            <a:endCxn id="26" idx="2"/>
          </p:cNvCxnSpPr>
          <p:nvPr/>
        </p:nvCxnSpPr>
        <p:spPr>
          <a:xfrm flipV="1">
            <a:off x="2935717" y="2260162"/>
            <a:ext cx="1011483" cy="1682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1" idx="6"/>
          </p:cNvCxnSpPr>
          <p:nvPr/>
        </p:nvCxnSpPr>
        <p:spPr>
          <a:xfrm flipV="1">
            <a:off x="2935717" y="2992507"/>
            <a:ext cx="1000237" cy="950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71" idx="6"/>
            <a:endCxn id="28" idx="2"/>
          </p:cNvCxnSpPr>
          <p:nvPr/>
        </p:nvCxnSpPr>
        <p:spPr>
          <a:xfrm flipV="1">
            <a:off x="2935717" y="3554008"/>
            <a:ext cx="1011483" cy="389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71" idx="6"/>
            <a:endCxn id="25" idx="2"/>
          </p:cNvCxnSpPr>
          <p:nvPr/>
        </p:nvCxnSpPr>
        <p:spPr>
          <a:xfrm>
            <a:off x="2935717" y="3943147"/>
            <a:ext cx="1011483" cy="251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2023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Stacking auto-encoders</a:t>
            </a:r>
          </a:p>
        </p:txBody>
      </p:sp>
      <p:sp>
        <p:nvSpPr>
          <p:cNvPr id="47" name="Content Placeholder 46"/>
          <p:cNvSpPr>
            <a:spLocks noGrp="1"/>
          </p:cNvSpPr>
          <p:nvPr>
            <p:ph sz="half" idx="2"/>
          </p:nvPr>
        </p:nvSpPr>
        <p:spPr/>
        <p:txBody>
          <a:bodyPr/>
          <a:lstStyle/>
          <a:p>
            <a:r>
              <a:rPr lang="en-US" dirty="0"/>
              <a:t>Train the second layer</a:t>
            </a:r>
          </a:p>
          <a:p>
            <a:pPr lvl="1"/>
            <a:r>
              <a:rPr lang="en-US" dirty="0"/>
              <a:t>Treat the encoded version i.e. output of first layer as input, and learn an auto-encoder with more abstract features</a:t>
            </a:r>
          </a:p>
        </p:txBody>
      </p:sp>
      <p:cxnSp>
        <p:nvCxnSpPr>
          <p:cNvPr id="5" name="Straight Arrow Connector 4"/>
          <p:cNvCxnSpPr>
            <a:stCxn id="10" idx="6"/>
            <a:endCxn id="15" idx="2"/>
          </p:cNvCxnSpPr>
          <p:nvPr/>
        </p:nvCxnSpPr>
        <p:spPr>
          <a:xfrm>
            <a:off x="1386840" y="2262750"/>
            <a:ext cx="1005860" cy="810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stCxn id="11" idx="6"/>
            <a:endCxn id="15" idx="2"/>
          </p:cNvCxnSpPr>
          <p:nvPr/>
        </p:nvCxnSpPr>
        <p:spPr>
          <a:xfrm>
            <a:off x="1386840" y="2909673"/>
            <a:ext cx="1005860" cy="163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12" idx="6"/>
            <a:endCxn id="15" idx="2"/>
          </p:cNvCxnSpPr>
          <p:nvPr/>
        </p:nvCxnSpPr>
        <p:spPr>
          <a:xfrm flipV="1">
            <a:off x="1386840" y="3072854"/>
            <a:ext cx="1005860" cy="483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3" idx="6"/>
            <a:endCxn id="15" idx="2"/>
          </p:cNvCxnSpPr>
          <p:nvPr/>
        </p:nvCxnSpPr>
        <p:spPr>
          <a:xfrm flipV="1">
            <a:off x="1386840" y="3072854"/>
            <a:ext cx="1005860" cy="2313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Oval 9"/>
              <p:cNvSpPr>
                <a:spLocks noChangeAspect="1"/>
              </p:cNvSpPr>
              <p:nvPr/>
            </p:nvSpPr>
            <p:spPr>
              <a:xfrm>
                <a:off x="838200" y="198843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oMath>
                  </m:oMathPara>
                </a14:m>
                <a:endParaRPr lang="en-US" dirty="0"/>
              </a:p>
            </p:txBody>
          </p:sp>
        </mc:Choice>
        <mc:Fallback xmlns="">
          <p:sp>
            <p:nvSpPr>
              <p:cNvPr id="10" name="Oval 9"/>
              <p:cNvSpPr>
                <a:spLocks noRot="1" noChangeAspect="1" noMove="1" noResize="1" noEditPoints="1" noAdjustHandles="1" noChangeArrowheads="1" noChangeShapeType="1" noTextEdit="1"/>
              </p:cNvSpPr>
              <p:nvPr/>
            </p:nvSpPr>
            <p:spPr>
              <a:xfrm>
                <a:off x="838200" y="1988430"/>
                <a:ext cx="548640" cy="548640"/>
              </a:xfrm>
              <a:prstGeom prst="ellipse">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p:cNvSpPr>
                <a:spLocks noChangeAspect="1"/>
              </p:cNvSpPr>
              <p:nvPr/>
            </p:nvSpPr>
            <p:spPr>
              <a:xfrm>
                <a:off x="838200" y="2635353"/>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h</m:t>
                          </m:r>
                        </m:e>
                        <m:sub>
                          <m:r>
                            <a:rPr lang="en-US" b="0" i="1" smtClean="0">
                              <a:latin typeface="Cambria Math" panose="02040503050406030204" pitchFamily="18" charset="0"/>
                            </a:rPr>
                            <m:t>2</m:t>
                          </m:r>
                        </m:sub>
                        <m:sup>
                          <m:r>
                            <a:rPr lang="en-US" i="1">
                              <a:latin typeface="Cambria Math" panose="02040503050406030204" pitchFamily="18" charset="0"/>
                            </a:rPr>
                            <m:t>1</m:t>
                          </m:r>
                        </m:sup>
                      </m:sSubSup>
                    </m:oMath>
                  </m:oMathPara>
                </a14:m>
                <a:endParaRPr lang="en-US" dirty="0"/>
              </a:p>
            </p:txBody>
          </p:sp>
        </mc:Choice>
        <mc:Fallback xmlns="">
          <p:sp>
            <p:nvSpPr>
              <p:cNvPr id="11" name="Oval 10"/>
              <p:cNvSpPr>
                <a:spLocks noRot="1" noChangeAspect="1" noMove="1" noResize="1" noEditPoints="1" noAdjustHandles="1" noChangeArrowheads="1" noChangeShapeType="1" noTextEdit="1"/>
              </p:cNvSpPr>
              <p:nvPr/>
            </p:nvSpPr>
            <p:spPr>
              <a:xfrm>
                <a:off x="838200" y="2635353"/>
                <a:ext cx="548640" cy="548640"/>
              </a:xfrm>
              <a:prstGeom prst="ellipse">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p:cNvSpPr>
                <a:spLocks noChangeAspect="1"/>
              </p:cNvSpPr>
              <p:nvPr/>
            </p:nvSpPr>
            <p:spPr>
              <a:xfrm>
                <a:off x="838200" y="3282276"/>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h</m:t>
                          </m:r>
                        </m:e>
                        <m:sub>
                          <m:r>
                            <a:rPr lang="en-US" b="0" i="1" smtClean="0">
                              <a:latin typeface="Cambria Math" panose="02040503050406030204" pitchFamily="18" charset="0"/>
                            </a:rPr>
                            <m:t>3</m:t>
                          </m:r>
                        </m:sub>
                        <m:sup>
                          <m:r>
                            <a:rPr lang="en-US" i="1">
                              <a:latin typeface="Cambria Math" panose="02040503050406030204" pitchFamily="18" charset="0"/>
                            </a:rPr>
                            <m:t>1</m:t>
                          </m:r>
                        </m:sup>
                      </m:sSubSup>
                    </m:oMath>
                  </m:oMathPara>
                </a14:m>
                <a:endParaRPr lang="en-US" dirty="0"/>
              </a:p>
            </p:txBody>
          </p:sp>
        </mc:Choice>
        <mc:Fallback xmlns="">
          <p:sp>
            <p:nvSpPr>
              <p:cNvPr id="12" name="Oval 11"/>
              <p:cNvSpPr>
                <a:spLocks noRot="1" noChangeAspect="1" noMove="1" noResize="1" noEditPoints="1" noAdjustHandles="1" noChangeArrowheads="1" noChangeShapeType="1" noTextEdit="1"/>
              </p:cNvSpPr>
              <p:nvPr/>
            </p:nvSpPr>
            <p:spPr>
              <a:xfrm>
                <a:off x="838200" y="3282276"/>
                <a:ext cx="548640" cy="548640"/>
              </a:xfrm>
              <a:prstGeom prst="ellipse">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p:cNvSpPr>
                <a:spLocks noChangeAspect="1"/>
              </p:cNvSpPr>
              <p:nvPr/>
            </p:nvSpPr>
            <p:spPr>
              <a:xfrm>
                <a:off x="838200" y="511169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13" name="Oval 12"/>
              <p:cNvSpPr>
                <a:spLocks noRot="1" noChangeAspect="1" noMove="1" noResize="1" noEditPoints="1" noAdjustHandles="1" noChangeArrowheads="1" noChangeShapeType="1" noTextEdit="1"/>
              </p:cNvSpPr>
              <p:nvPr/>
            </p:nvSpPr>
            <p:spPr>
              <a:xfrm>
                <a:off x="838200" y="5111699"/>
                <a:ext cx="548640" cy="548640"/>
              </a:xfrm>
              <a:prstGeom prst="ellipse">
                <a:avLst/>
              </a:prstGeom>
              <a:blipFill rotWithShape="0">
                <a:blip r:embed="rId5"/>
                <a:stretch>
                  <a:fillRect/>
                </a:stretch>
              </a:blipFill>
            </p:spPr>
            <p:txBody>
              <a:bodyPr/>
              <a:lstStyle/>
              <a:p>
                <a:r>
                  <a:rPr lang="en-US">
                    <a:noFill/>
                  </a:rPr>
                  <a:t> </a:t>
                </a:r>
              </a:p>
            </p:txBody>
          </p:sp>
        </mc:Fallback>
      </mc:AlternateContent>
      <p:sp>
        <p:nvSpPr>
          <p:cNvPr id="14" name="TextBox 13"/>
          <p:cNvSpPr txBox="1"/>
          <p:nvPr/>
        </p:nvSpPr>
        <p:spPr>
          <a:xfrm>
            <a:off x="756025" y="5841243"/>
            <a:ext cx="1161985" cy="646331"/>
          </a:xfrm>
          <a:prstGeom prst="rect">
            <a:avLst/>
          </a:prstGeom>
          <a:noFill/>
        </p:spPr>
        <p:txBody>
          <a:bodyPr wrap="none" rtlCol="0">
            <a:spAutoFit/>
          </a:bodyPr>
          <a:lstStyle/>
          <a:p>
            <a:r>
              <a:rPr lang="en-US" dirty="0"/>
              <a:t>Input</a:t>
            </a:r>
          </a:p>
          <a:p>
            <a:r>
              <a:rPr lang="en-US" dirty="0"/>
              <a:t>Features 1</a:t>
            </a:r>
          </a:p>
        </p:txBody>
      </p:sp>
      <mc:AlternateContent xmlns:mc="http://schemas.openxmlformats.org/markup-compatibility/2006" xmlns:a14="http://schemas.microsoft.com/office/drawing/2010/main">
        <mc:Choice Requires="a14">
          <p:sp>
            <p:nvSpPr>
              <p:cNvPr id="15" name="Oval 14"/>
              <p:cNvSpPr>
                <a:spLocks noChangeAspect="1"/>
              </p:cNvSpPr>
              <p:nvPr/>
            </p:nvSpPr>
            <p:spPr>
              <a:xfrm>
                <a:off x="2392700" y="2798534"/>
                <a:ext cx="548640" cy="548640"/>
              </a:xfrm>
              <a:prstGeom prst="ellipse">
                <a:avLst/>
              </a:prstGeom>
              <a:solidFill>
                <a:schemeClr val="accent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oMath>
                  </m:oMathPara>
                </a14:m>
                <a:endParaRPr lang="en-US" b="0" dirty="0"/>
              </a:p>
            </p:txBody>
          </p:sp>
        </mc:Choice>
        <mc:Fallback xmlns="">
          <p:sp>
            <p:nvSpPr>
              <p:cNvPr id="15" name="Oval 14"/>
              <p:cNvSpPr>
                <a:spLocks noRot="1" noChangeAspect="1" noMove="1" noResize="1" noEditPoints="1" noAdjustHandles="1" noChangeArrowheads="1" noChangeShapeType="1" noTextEdit="1"/>
              </p:cNvSpPr>
              <p:nvPr/>
            </p:nvSpPr>
            <p:spPr>
              <a:xfrm>
                <a:off x="2392700" y="2798534"/>
                <a:ext cx="548640" cy="548640"/>
              </a:xfrm>
              <a:prstGeom prst="ellipse">
                <a:avLst/>
              </a:prstGeom>
              <a:blipFill rotWithShape="0">
                <a:blip r:embed="rId6"/>
                <a:stretch>
                  <a:fillRect/>
                </a:stretch>
              </a:blipFill>
              <a:ln>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p:cNvSpPr>
                <a:spLocks noChangeAspect="1"/>
              </p:cNvSpPr>
              <p:nvPr/>
            </p:nvSpPr>
            <p:spPr>
              <a:xfrm>
                <a:off x="2394507" y="3413691"/>
                <a:ext cx="548640" cy="548640"/>
              </a:xfrm>
              <a:prstGeom prst="ellipse">
                <a:avLst/>
              </a:prstGeom>
              <a:solidFill>
                <a:schemeClr val="accent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h</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oMath>
                  </m:oMathPara>
                </a14:m>
                <a:endParaRPr lang="en-US" dirty="0"/>
              </a:p>
            </p:txBody>
          </p:sp>
        </mc:Choice>
        <mc:Fallback xmlns="">
          <p:sp>
            <p:nvSpPr>
              <p:cNvPr id="16" name="Oval 15"/>
              <p:cNvSpPr>
                <a:spLocks noRot="1" noChangeAspect="1" noMove="1" noResize="1" noEditPoints="1" noAdjustHandles="1" noChangeArrowheads="1" noChangeShapeType="1" noTextEdit="1"/>
              </p:cNvSpPr>
              <p:nvPr/>
            </p:nvSpPr>
            <p:spPr>
              <a:xfrm>
                <a:off x="2394507" y="3413691"/>
                <a:ext cx="548640" cy="548640"/>
              </a:xfrm>
              <a:prstGeom prst="ellipse">
                <a:avLst/>
              </a:prstGeom>
              <a:blipFill rotWithShape="0">
                <a:blip r:embed="rId7"/>
                <a:stretch>
                  <a:fillRect/>
                </a:stretch>
              </a:blipFill>
              <a:ln>
                <a:prstDash val="dash"/>
              </a:ln>
            </p:spPr>
            <p:txBody>
              <a:bodyPr/>
              <a:lstStyle/>
              <a:p>
                <a:r>
                  <a:rPr lang="en-US">
                    <a:noFill/>
                  </a:rPr>
                  <a:t> </a:t>
                </a:r>
              </a:p>
            </p:txBody>
          </p:sp>
        </mc:Fallback>
      </mc:AlternateContent>
      <p:cxnSp>
        <p:nvCxnSpPr>
          <p:cNvPr id="17" name="Straight Arrow Connector 16"/>
          <p:cNvCxnSpPr>
            <a:stCxn id="10" idx="6"/>
            <a:endCxn id="16" idx="2"/>
          </p:cNvCxnSpPr>
          <p:nvPr/>
        </p:nvCxnSpPr>
        <p:spPr>
          <a:xfrm>
            <a:off x="1386840" y="2262750"/>
            <a:ext cx="1007667" cy="1425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6"/>
            <a:endCxn id="16" idx="2"/>
          </p:cNvCxnSpPr>
          <p:nvPr/>
        </p:nvCxnSpPr>
        <p:spPr>
          <a:xfrm>
            <a:off x="1386840" y="2909673"/>
            <a:ext cx="1007667" cy="778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6"/>
            <a:endCxn id="16" idx="2"/>
          </p:cNvCxnSpPr>
          <p:nvPr/>
        </p:nvCxnSpPr>
        <p:spPr>
          <a:xfrm>
            <a:off x="1386840" y="3556596"/>
            <a:ext cx="1007667" cy="131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3" idx="6"/>
            <a:endCxn id="16" idx="2"/>
          </p:cNvCxnSpPr>
          <p:nvPr/>
        </p:nvCxnSpPr>
        <p:spPr>
          <a:xfrm flipV="1">
            <a:off x="1386840" y="3688011"/>
            <a:ext cx="1007667" cy="1698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a:spLocks noChangeAspect="1"/>
          </p:cNvSpPr>
          <p:nvPr/>
        </p:nvSpPr>
        <p:spPr>
          <a:xfrm>
            <a:off x="2390893" y="4243114"/>
            <a:ext cx="548640" cy="548640"/>
          </a:xfrm>
          <a:prstGeom prst="ellipse">
            <a:avLst/>
          </a:prstGeom>
          <a:solidFill>
            <a:schemeClr val="accent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1</a:t>
            </a:r>
          </a:p>
        </p:txBody>
      </p:sp>
      <p:sp>
        <p:nvSpPr>
          <p:cNvPr id="23" name="TextBox 22"/>
          <p:cNvSpPr txBox="1"/>
          <p:nvPr/>
        </p:nvSpPr>
        <p:spPr>
          <a:xfrm>
            <a:off x="2241017" y="5844044"/>
            <a:ext cx="1161985" cy="369332"/>
          </a:xfrm>
          <a:prstGeom prst="rect">
            <a:avLst/>
          </a:prstGeom>
          <a:noFill/>
        </p:spPr>
        <p:txBody>
          <a:bodyPr wrap="none" rtlCol="0">
            <a:spAutoFit/>
          </a:bodyPr>
          <a:lstStyle/>
          <a:p>
            <a:r>
              <a:rPr lang="en-US" dirty="0"/>
              <a:t>Features 2</a:t>
            </a:r>
          </a:p>
        </p:txBody>
      </p:sp>
      <p:sp>
        <p:nvSpPr>
          <p:cNvPr id="24" name="TextBox 23"/>
          <p:cNvSpPr txBox="1"/>
          <p:nvPr/>
        </p:nvSpPr>
        <p:spPr>
          <a:xfrm>
            <a:off x="3726009" y="5841243"/>
            <a:ext cx="1650901" cy="369332"/>
          </a:xfrm>
          <a:prstGeom prst="rect">
            <a:avLst/>
          </a:prstGeom>
          <a:noFill/>
        </p:spPr>
        <p:txBody>
          <a:bodyPr wrap="none" rtlCol="0">
            <a:spAutoFit/>
          </a:bodyPr>
          <a:lstStyle/>
          <a:p>
            <a:r>
              <a:rPr lang="en-US" dirty="0"/>
              <a:t>Reconstruction</a:t>
            </a:r>
          </a:p>
        </p:txBody>
      </p:sp>
      <mc:AlternateContent xmlns:mc="http://schemas.openxmlformats.org/markup-compatibility/2006" xmlns:a14="http://schemas.microsoft.com/office/drawing/2010/main">
        <mc:Choice Requires="a14">
          <p:sp>
            <p:nvSpPr>
              <p:cNvPr id="26" name="Oval 25"/>
              <p:cNvSpPr>
                <a:spLocks noChangeAspect="1"/>
              </p:cNvSpPr>
              <p:nvPr/>
            </p:nvSpPr>
            <p:spPr>
              <a:xfrm>
                <a:off x="3947200" y="1985842"/>
                <a:ext cx="548640" cy="548640"/>
              </a:xfrm>
              <a:prstGeom prst="ellipse">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85000" lnSpcReduction="10000"/>
              </a:bodyPr>
              <a:lstStyle/>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acc>
                    </m:oMath>
                  </m:oMathPara>
                </a14:m>
                <a:endParaRPr lang="en-US" dirty="0"/>
              </a:p>
            </p:txBody>
          </p:sp>
        </mc:Choice>
        <mc:Fallback xmlns="">
          <p:sp>
            <p:nvSpPr>
              <p:cNvPr id="26" name="Oval 25"/>
              <p:cNvSpPr>
                <a:spLocks noRot="1" noChangeAspect="1" noMove="1" noResize="1" noEditPoints="1" noAdjustHandles="1" noChangeArrowheads="1" noChangeShapeType="1" noTextEdit="1"/>
              </p:cNvSpPr>
              <p:nvPr/>
            </p:nvSpPr>
            <p:spPr>
              <a:xfrm>
                <a:off x="3947200" y="1985842"/>
                <a:ext cx="548640" cy="548640"/>
              </a:xfrm>
              <a:prstGeom prst="ellipse">
                <a:avLst/>
              </a:prstGeom>
              <a:blipFill rotWithShape="0">
                <a:blip r:embed="rId8"/>
                <a:stretch>
                  <a:fillRect/>
                </a:stretch>
              </a:blipFill>
              <a:ln>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p:cNvSpPr>
                <a:spLocks noChangeAspect="1"/>
              </p:cNvSpPr>
              <p:nvPr/>
            </p:nvSpPr>
            <p:spPr>
              <a:xfrm>
                <a:off x="3947200" y="2632765"/>
                <a:ext cx="548640" cy="548640"/>
              </a:xfrm>
              <a:prstGeom prst="ellipse">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85000" lnSpcReduction="10000"/>
              </a:bodyP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2</m:t>
                              </m:r>
                            </m:sub>
                            <m:sup>
                              <m:r>
                                <a:rPr lang="en-US" b="0" i="1" smtClean="0">
                                  <a:latin typeface="Cambria Math" panose="02040503050406030204" pitchFamily="18" charset="0"/>
                                </a:rPr>
                                <m:t>1</m:t>
                              </m:r>
                            </m:sup>
                          </m:sSubSup>
                        </m:e>
                      </m:acc>
                    </m:oMath>
                  </m:oMathPara>
                </a14:m>
                <a:endParaRPr lang="en-US" dirty="0"/>
              </a:p>
            </p:txBody>
          </p:sp>
        </mc:Choice>
        <mc:Fallback xmlns="">
          <p:sp>
            <p:nvSpPr>
              <p:cNvPr id="27" name="Oval 26"/>
              <p:cNvSpPr>
                <a:spLocks noRot="1" noChangeAspect="1" noMove="1" noResize="1" noEditPoints="1" noAdjustHandles="1" noChangeArrowheads="1" noChangeShapeType="1" noTextEdit="1"/>
              </p:cNvSpPr>
              <p:nvPr/>
            </p:nvSpPr>
            <p:spPr>
              <a:xfrm>
                <a:off x="3947200" y="2632765"/>
                <a:ext cx="548640" cy="548640"/>
              </a:xfrm>
              <a:prstGeom prst="ellipse">
                <a:avLst/>
              </a:prstGeom>
              <a:blipFill rotWithShape="0">
                <a:blip r:embed="rId9"/>
                <a:stretch>
                  <a:fillRect/>
                </a:stretch>
              </a:blipFill>
              <a:ln>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val 27"/>
              <p:cNvSpPr>
                <a:spLocks noChangeAspect="1"/>
              </p:cNvSpPr>
              <p:nvPr/>
            </p:nvSpPr>
            <p:spPr>
              <a:xfrm>
                <a:off x="3947200" y="3279688"/>
                <a:ext cx="548640" cy="548640"/>
              </a:xfrm>
              <a:prstGeom prst="ellipse">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fontScale="85000" lnSpcReduction="10000"/>
              </a:bodyP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3</m:t>
                              </m:r>
                            </m:sub>
                            <m:sup>
                              <m:r>
                                <a:rPr lang="en-US" b="0" i="1" smtClean="0">
                                  <a:latin typeface="Cambria Math" panose="02040503050406030204" pitchFamily="18" charset="0"/>
                                </a:rPr>
                                <m:t>1</m:t>
                              </m:r>
                            </m:sup>
                          </m:sSubSup>
                        </m:e>
                      </m:acc>
                    </m:oMath>
                  </m:oMathPara>
                </a14:m>
                <a:endParaRPr lang="en-US" dirty="0"/>
              </a:p>
            </p:txBody>
          </p:sp>
        </mc:Choice>
        <mc:Fallback xmlns="">
          <p:sp>
            <p:nvSpPr>
              <p:cNvPr id="28" name="Oval 27"/>
              <p:cNvSpPr>
                <a:spLocks noRot="1" noChangeAspect="1" noMove="1" noResize="1" noEditPoints="1" noAdjustHandles="1" noChangeArrowheads="1" noChangeShapeType="1" noTextEdit="1"/>
              </p:cNvSpPr>
              <p:nvPr/>
            </p:nvSpPr>
            <p:spPr>
              <a:xfrm>
                <a:off x="3947200" y="3279688"/>
                <a:ext cx="548640" cy="548640"/>
              </a:xfrm>
              <a:prstGeom prst="ellipse">
                <a:avLst/>
              </a:prstGeom>
              <a:blipFill rotWithShape="0">
                <a:blip r:embed="rId10"/>
                <a:stretch>
                  <a:fillRect/>
                </a:stretch>
              </a:blipFill>
              <a:ln>
                <a:prstDash val="dash"/>
              </a:ln>
            </p:spPr>
            <p:txBody>
              <a:bodyPr/>
              <a:lstStyle/>
              <a:p>
                <a:r>
                  <a:rPr lang="en-US">
                    <a:noFill/>
                  </a:rPr>
                  <a:t> </a:t>
                </a:r>
              </a:p>
            </p:txBody>
          </p:sp>
        </mc:Fallback>
      </mc:AlternateContent>
      <p:cxnSp>
        <p:nvCxnSpPr>
          <p:cNvPr id="29" name="Straight Arrow Connector 28"/>
          <p:cNvCxnSpPr>
            <a:stCxn id="15" idx="6"/>
            <a:endCxn id="26" idx="2"/>
          </p:cNvCxnSpPr>
          <p:nvPr/>
        </p:nvCxnSpPr>
        <p:spPr>
          <a:xfrm flipV="1">
            <a:off x="2941340" y="2260162"/>
            <a:ext cx="1005860" cy="812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6" idx="6"/>
            <a:endCxn id="26" idx="2"/>
          </p:cNvCxnSpPr>
          <p:nvPr/>
        </p:nvCxnSpPr>
        <p:spPr>
          <a:xfrm flipV="1">
            <a:off x="2943147" y="2260162"/>
            <a:ext cx="1004053" cy="1427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2" idx="6"/>
            <a:endCxn id="26" idx="2"/>
          </p:cNvCxnSpPr>
          <p:nvPr/>
        </p:nvCxnSpPr>
        <p:spPr>
          <a:xfrm flipV="1">
            <a:off x="2939533" y="2260162"/>
            <a:ext cx="1007667" cy="2257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5" idx="6"/>
            <a:endCxn id="27" idx="2"/>
          </p:cNvCxnSpPr>
          <p:nvPr/>
        </p:nvCxnSpPr>
        <p:spPr>
          <a:xfrm flipV="1">
            <a:off x="2941340" y="2907085"/>
            <a:ext cx="1005860" cy="16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6" idx="6"/>
            <a:endCxn id="27" idx="2"/>
          </p:cNvCxnSpPr>
          <p:nvPr/>
        </p:nvCxnSpPr>
        <p:spPr>
          <a:xfrm flipV="1">
            <a:off x="2943147" y="2907085"/>
            <a:ext cx="1004053" cy="780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2" idx="6"/>
            <a:endCxn id="27" idx="2"/>
          </p:cNvCxnSpPr>
          <p:nvPr/>
        </p:nvCxnSpPr>
        <p:spPr>
          <a:xfrm flipV="1">
            <a:off x="2939533" y="2907085"/>
            <a:ext cx="1007667" cy="1610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5" idx="6"/>
            <a:endCxn id="28" idx="2"/>
          </p:cNvCxnSpPr>
          <p:nvPr/>
        </p:nvCxnSpPr>
        <p:spPr>
          <a:xfrm>
            <a:off x="2941340" y="3072854"/>
            <a:ext cx="1005860" cy="481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6" idx="6"/>
            <a:endCxn id="28" idx="2"/>
          </p:cNvCxnSpPr>
          <p:nvPr/>
        </p:nvCxnSpPr>
        <p:spPr>
          <a:xfrm flipV="1">
            <a:off x="2943147" y="3554008"/>
            <a:ext cx="1004053" cy="134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2" idx="6"/>
            <a:endCxn id="28" idx="2"/>
          </p:cNvCxnSpPr>
          <p:nvPr/>
        </p:nvCxnSpPr>
        <p:spPr>
          <a:xfrm flipV="1">
            <a:off x="2939533" y="3554008"/>
            <a:ext cx="1007667" cy="963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6"/>
          </p:cNvCxnSpPr>
          <p:nvPr/>
        </p:nvCxnSpPr>
        <p:spPr>
          <a:xfrm>
            <a:off x="4495840" y="2260162"/>
            <a:ext cx="6686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7" idx="6"/>
          </p:cNvCxnSpPr>
          <p:nvPr/>
        </p:nvCxnSpPr>
        <p:spPr>
          <a:xfrm>
            <a:off x="4495840" y="2907085"/>
            <a:ext cx="6686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8" idx="6"/>
          </p:cNvCxnSpPr>
          <p:nvPr/>
        </p:nvCxnSpPr>
        <p:spPr>
          <a:xfrm>
            <a:off x="4495840" y="3554008"/>
            <a:ext cx="6686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97898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Stacking auto-encoders</a:t>
            </a:r>
          </a:p>
        </p:txBody>
      </p:sp>
      <p:sp>
        <p:nvSpPr>
          <p:cNvPr id="47" name="Content Placeholder 46"/>
          <p:cNvSpPr>
            <a:spLocks noGrp="1"/>
          </p:cNvSpPr>
          <p:nvPr>
            <p:ph sz="half" idx="2"/>
          </p:nvPr>
        </p:nvSpPr>
        <p:spPr/>
        <p:txBody>
          <a:bodyPr/>
          <a:lstStyle/>
          <a:p>
            <a:r>
              <a:rPr lang="en-US" dirty="0"/>
              <a:t>Consider soft-max classifier, say to classify document in 4 classes, C0 to C3</a:t>
            </a:r>
          </a:p>
        </p:txBody>
      </p:sp>
      <mc:AlternateContent xmlns:mc="http://schemas.openxmlformats.org/markup-compatibility/2006" xmlns:a14="http://schemas.microsoft.com/office/drawing/2010/main">
        <mc:Choice Requires="a14">
          <p:sp>
            <p:nvSpPr>
              <p:cNvPr id="40" name="Oval 39"/>
              <p:cNvSpPr>
                <a:spLocks noChangeAspect="1"/>
              </p:cNvSpPr>
              <p:nvPr/>
            </p:nvSpPr>
            <p:spPr>
              <a:xfrm>
                <a:off x="1739557" y="2565770"/>
                <a:ext cx="548640" cy="548640"/>
              </a:xfrm>
              <a:prstGeom prst="ellipse">
                <a:avLst/>
              </a:prstGeom>
              <a:solidFill>
                <a:schemeClr val="accent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oMath>
                  </m:oMathPara>
                </a14:m>
                <a:endParaRPr lang="en-US" dirty="0"/>
              </a:p>
            </p:txBody>
          </p:sp>
        </mc:Choice>
        <mc:Fallback xmlns="">
          <p:sp>
            <p:nvSpPr>
              <p:cNvPr id="40" name="Oval 39"/>
              <p:cNvSpPr>
                <a:spLocks noRot="1" noChangeAspect="1" noMove="1" noResize="1" noEditPoints="1" noAdjustHandles="1" noChangeArrowheads="1" noChangeShapeType="1" noTextEdit="1"/>
              </p:cNvSpPr>
              <p:nvPr/>
            </p:nvSpPr>
            <p:spPr>
              <a:xfrm>
                <a:off x="1739557" y="2565770"/>
                <a:ext cx="548640" cy="548640"/>
              </a:xfrm>
              <a:prstGeom prst="ellipse">
                <a:avLst/>
              </a:prstGeom>
              <a:blipFill rotWithShape="0">
                <a:blip r:embed="rId2"/>
                <a:stretch>
                  <a:fillRect/>
                </a:stretch>
              </a:blipFill>
              <a:ln>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Oval 43"/>
              <p:cNvSpPr>
                <a:spLocks noChangeAspect="1"/>
              </p:cNvSpPr>
              <p:nvPr/>
            </p:nvSpPr>
            <p:spPr>
              <a:xfrm>
                <a:off x="1741364" y="3180927"/>
                <a:ext cx="548640" cy="548640"/>
              </a:xfrm>
              <a:prstGeom prst="ellipse">
                <a:avLst/>
              </a:prstGeom>
              <a:solidFill>
                <a:schemeClr val="accent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oMath>
                  </m:oMathPara>
                </a14:m>
                <a:endParaRPr lang="en-US" dirty="0"/>
              </a:p>
            </p:txBody>
          </p:sp>
        </mc:Choice>
        <mc:Fallback xmlns="">
          <p:sp>
            <p:nvSpPr>
              <p:cNvPr id="44" name="Oval 43"/>
              <p:cNvSpPr>
                <a:spLocks noRot="1" noChangeAspect="1" noMove="1" noResize="1" noEditPoints="1" noAdjustHandles="1" noChangeArrowheads="1" noChangeShapeType="1" noTextEdit="1"/>
              </p:cNvSpPr>
              <p:nvPr/>
            </p:nvSpPr>
            <p:spPr>
              <a:xfrm>
                <a:off x="1741364" y="3180927"/>
                <a:ext cx="548640" cy="548640"/>
              </a:xfrm>
              <a:prstGeom prst="ellipse">
                <a:avLst/>
              </a:prstGeom>
              <a:blipFill rotWithShape="0">
                <a:blip r:embed="rId3"/>
                <a:stretch>
                  <a:fillRect/>
                </a:stretch>
              </a:blipFill>
              <a:ln>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2119979" y="2472993"/>
                <a:ext cx="478784" cy="3725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2119979" y="2472993"/>
                <a:ext cx="478784" cy="372538"/>
              </a:xfrm>
              <a:prstGeom prst="rect">
                <a:avLst/>
              </a:prstGeom>
              <a:blipFill rotWithShape="0">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2101273" y="3043171"/>
                <a:ext cx="478785"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101273" y="3043171"/>
                <a:ext cx="478785" cy="373051"/>
              </a:xfrm>
              <a:prstGeom prst="rect">
                <a:avLst/>
              </a:prstGeom>
              <a:blipFill rotWithShape="0">
                <a:blip r:embed="rId5"/>
                <a:stretch>
                  <a:fillRect b="-1639"/>
                </a:stretch>
              </a:blipFill>
            </p:spPr>
            <p:txBody>
              <a:bodyPr/>
              <a:lstStyle/>
              <a:p>
                <a:r>
                  <a:rPr lang="en-US">
                    <a:noFill/>
                  </a:rPr>
                  <a:t> </a:t>
                </a:r>
              </a:p>
            </p:txBody>
          </p:sp>
        </mc:Fallback>
      </mc:AlternateContent>
      <p:sp>
        <p:nvSpPr>
          <p:cNvPr id="48" name="Oval 47"/>
          <p:cNvSpPr>
            <a:spLocks noChangeAspect="1"/>
          </p:cNvSpPr>
          <p:nvPr/>
        </p:nvSpPr>
        <p:spPr>
          <a:xfrm>
            <a:off x="3205027" y="1874687"/>
            <a:ext cx="548640" cy="548640"/>
          </a:xfrm>
          <a:prstGeom prst="ellipse">
            <a:avLst/>
          </a:prstGeom>
          <a:solidFill>
            <a:schemeClr val="accent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dirty="0"/>
          </a:p>
        </p:txBody>
      </p:sp>
      <p:sp>
        <p:nvSpPr>
          <p:cNvPr id="49" name="Oval 48"/>
          <p:cNvSpPr>
            <a:spLocks noChangeAspect="1"/>
          </p:cNvSpPr>
          <p:nvPr/>
        </p:nvSpPr>
        <p:spPr>
          <a:xfrm>
            <a:off x="3206834" y="2489844"/>
            <a:ext cx="548640" cy="548640"/>
          </a:xfrm>
          <a:prstGeom prst="ellipse">
            <a:avLst/>
          </a:prstGeom>
          <a:solidFill>
            <a:schemeClr val="accent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dirty="0"/>
          </a:p>
        </p:txBody>
      </p:sp>
      <p:sp>
        <p:nvSpPr>
          <p:cNvPr id="50" name="Oval 49"/>
          <p:cNvSpPr>
            <a:spLocks noChangeAspect="1"/>
          </p:cNvSpPr>
          <p:nvPr/>
        </p:nvSpPr>
        <p:spPr>
          <a:xfrm>
            <a:off x="3209285" y="3090112"/>
            <a:ext cx="548640" cy="548640"/>
          </a:xfrm>
          <a:prstGeom prst="ellipse">
            <a:avLst/>
          </a:prstGeom>
          <a:solidFill>
            <a:schemeClr val="accent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dirty="0"/>
          </a:p>
        </p:txBody>
      </p:sp>
      <p:sp>
        <p:nvSpPr>
          <p:cNvPr id="51" name="Oval 50"/>
          <p:cNvSpPr>
            <a:spLocks noChangeAspect="1"/>
          </p:cNvSpPr>
          <p:nvPr/>
        </p:nvSpPr>
        <p:spPr>
          <a:xfrm>
            <a:off x="3211092" y="3705269"/>
            <a:ext cx="548640" cy="548640"/>
          </a:xfrm>
          <a:prstGeom prst="ellipse">
            <a:avLst/>
          </a:prstGeom>
          <a:solidFill>
            <a:schemeClr val="accent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dirty="0"/>
          </a:p>
        </p:txBody>
      </p:sp>
      <p:cxnSp>
        <p:nvCxnSpPr>
          <p:cNvPr id="52" name="Straight Arrow Connector 51"/>
          <p:cNvCxnSpPr>
            <a:stCxn id="40" idx="6"/>
            <a:endCxn id="48" idx="2"/>
          </p:cNvCxnSpPr>
          <p:nvPr/>
        </p:nvCxnSpPr>
        <p:spPr>
          <a:xfrm flipV="1">
            <a:off x="2288197" y="2149007"/>
            <a:ext cx="916830" cy="691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4" idx="6"/>
            <a:endCxn id="48" idx="2"/>
          </p:cNvCxnSpPr>
          <p:nvPr/>
        </p:nvCxnSpPr>
        <p:spPr>
          <a:xfrm flipV="1">
            <a:off x="2290004" y="2149007"/>
            <a:ext cx="915023" cy="1306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0" idx="6"/>
            <a:endCxn id="49" idx="2"/>
          </p:cNvCxnSpPr>
          <p:nvPr/>
        </p:nvCxnSpPr>
        <p:spPr>
          <a:xfrm flipV="1">
            <a:off x="2288197" y="2764164"/>
            <a:ext cx="918637" cy="75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0" idx="6"/>
            <a:endCxn id="50" idx="2"/>
          </p:cNvCxnSpPr>
          <p:nvPr/>
        </p:nvCxnSpPr>
        <p:spPr>
          <a:xfrm>
            <a:off x="2288197" y="2840090"/>
            <a:ext cx="921088" cy="524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0" idx="6"/>
            <a:endCxn id="51" idx="2"/>
          </p:cNvCxnSpPr>
          <p:nvPr/>
        </p:nvCxnSpPr>
        <p:spPr>
          <a:xfrm>
            <a:off x="2288197" y="2840090"/>
            <a:ext cx="922895" cy="113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4" idx="6"/>
            <a:endCxn id="49" idx="2"/>
          </p:cNvCxnSpPr>
          <p:nvPr/>
        </p:nvCxnSpPr>
        <p:spPr>
          <a:xfrm flipV="1">
            <a:off x="2290004" y="2764164"/>
            <a:ext cx="916830" cy="691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4" idx="6"/>
            <a:endCxn id="50" idx="2"/>
          </p:cNvCxnSpPr>
          <p:nvPr/>
        </p:nvCxnSpPr>
        <p:spPr>
          <a:xfrm flipV="1">
            <a:off x="2290004" y="3364432"/>
            <a:ext cx="919281" cy="90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4" idx="6"/>
            <a:endCxn id="51" idx="2"/>
          </p:cNvCxnSpPr>
          <p:nvPr/>
        </p:nvCxnSpPr>
        <p:spPr>
          <a:xfrm>
            <a:off x="2290004" y="3455247"/>
            <a:ext cx="921088" cy="524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Oval 59"/>
              <p:cNvSpPr>
                <a:spLocks noChangeAspect="1"/>
              </p:cNvSpPr>
              <p:nvPr/>
            </p:nvSpPr>
            <p:spPr>
              <a:xfrm>
                <a:off x="1738654" y="4107630"/>
                <a:ext cx="548640" cy="548640"/>
              </a:xfrm>
              <a:prstGeom prst="ellipse">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60" name="Oval 59"/>
              <p:cNvSpPr>
                <a:spLocks noRot="1" noChangeAspect="1" noMove="1" noResize="1" noEditPoints="1" noAdjustHandles="1" noChangeArrowheads="1" noChangeShapeType="1" noTextEdit="1"/>
              </p:cNvSpPr>
              <p:nvPr/>
            </p:nvSpPr>
            <p:spPr>
              <a:xfrm>
                <a:off x="1738654" y="4107630"/>
                <a:ext cx="548640" cy="548640"/>
              </a:xfrm>
              <a:prstGeom prst="ellipse">
                <a:avLst/>
              </a:prstGeom>
              <a:blipFill rotWithShape="0">
                <a:blip r:embed="rId6"/>
                <a:stretch>
                  <a:fillRect/>
                </a:stretch>
              </a:blipFill>
              <a:ln>
                <a:prstDash val="dash"/>
              </a:ln>
            </p:spPr>
            <p:txBody>
              <a:bodyPr/>
              <a:lstStyle/>
              <a:p>
                <a:r>
                  <a:rPr lang="en-US">
                    <a:noFill/>
                  </a:rPr>
                  <a:t> </a:t>
                </a:r>
              </a:p>
            </p:txBody>
          </p:sp>
        </mc:Fallback>
      </mc:AlternateContent>
      <p:cxnSp>
        <p:nvCxnSpPr>
          <p:cNvPr id="61" name="Straight Arrow Connector 60"/>
          <p:cNvCxnSpPr>
            <a:stCxn id="60" idx="6"/>
            <a:endCxn id="48" idx="2"/>
          </p:cNvCxnSpPr>
          <p:nvPr/>
        </p:nvCxnSpPr>
        <p:spPr>
          <a:xfrm flipV="1">
            <a:off x="2287294" y="2149007"/>
            <a:ext cx="917733" cy="2232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60" idx="6"/>
            <a:endCxn id="49" idx="2"/>
          </p:cNvCxnSpPr>
          <p:nvPr/>
        </p:nvCxnSpPr>
        <p:spPr>
          <a:xfrm flipV="1">
            <a:off x="2287294" y="2764164"/>
            <a:ext cx="919540" cy="1617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60" idx="6"/>
            <a:endCxn id="50" idx="2"/>
          </p:cNvCxnSpPr>
          <p:nvPr/>
        </p:nvCxnSpPr>
        <p:spPr>
          <a:xfrm flipV="1">
            <a:off x="2287294" y="3364432"/>
            <a:ext cx="921991" cy="101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60" idx="6"/>
            <a:endCxn id="51" idx="2"/>
          </p:cNvCxnSpPr>
          <p:nvPr/>
        </p:nvCxnSpPr>
        <p:spPr>
          <a:xfrm flipV="1">
            <a:off x="2287294" y="3979589"/>
            <a:ext cx="923798" cy="402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48" idx="6"/>
          </p:cNvCxnSpPr>
          <p:nvPr/>
        </p:nvCxnSpPr>
        <p:spPr>
          <a:xfrm>
            <a:off x="3753667" y="2149007"/>
            <a:ext cx="650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49" idx="6"/>
          </p:cNvCxnSpPr>
          <p:nvPr/>
        </p:nvCxnSpPr>
        <p:spPr>
          <a:xfrm flipV="1">
            <a:off x="3755474" y="2758499"/>
            <a:ext cx="648575" cy="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50" idx="6"/>
          </p:cNvCxnSpPr>
          <p:nvPr/>
        </p:nvCxnSpPr>
        <p:spPr>
          <a:xfrm flipV="1">
            <a:off x="3757925" y="3364431"/>
            <a:ext cx="65545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1" idx="6"/>
          </p:cNvCxnSpPr>
          <p:nvPr/>
        </p:nvCxnSpPr>
        <p:spPr>
          <a:xfrm flipV="1">
            <a:off x="3759732" y="3964700"/>
            <a:ext cx="644317" cy="14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p:cNvSpPr txBox="1"/>
              <p:nvPr/>
            </p:nvSpPr>
            <p:spPr>
              <a:xfrm>
                <a:off x="3934595" y="1825625"/>
                <a:ext cx="14822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0</m:t>
                          </m:r>
                        </m:e>
                        <m:e>
                          <m:r>
                            <a:rPr lang="en-US" b="0" i="1" smtClean="0">
                              <a:latin typeface="Cambria Math" panose="02040503050406030204" pitchFamily="18" charset="0"/>
                            </a:rPr>
                            <m:t>𝑥</m:t>
                          </m:r>
                        </m:e>
                      </m:d>
                    </m:oMath>
                  </m:oMathPara>
                </a14:m>
                <a:endParaRPr lang="en-US" dirty="0"/>
              </a:p>
            </p:txBody>
          </p:sp>
        </mc:Choice>
        <mc:Fallback xmlns="">
          <p:sp>
            <p:nvSpPr>
              <p:cNvPr id="69" name="TextBox 68"/>
              <p:cNvSpPr txBox="1">
                <a:spLocks noRot="1" noChangeAspect="1" noMove="1" noResize="1" noEditPoints="1" noAdjustHandles="1" noChangeArrowheads="1" noChangeShapeType="1" noTextEdit="1"/>
              </p:cNvSpPr>
              <p:nvPr/>
            </p:nvSpPr>
            <p:spPr>
              <a:xfrm>
                <a:off x="3934595" y="1825625"/>
                <a:ext cx="1482201" cy="369332"/>
              </a:xfrm>
              <a:prstGeom prst="rect">
                <a:avLst/>
              </a:prstGeom>
              <a:blipFill rotWithShape="0">
                <a:blip r:embed="rId7"/>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3934595" y="2425892"/>
                <a:ext cx="14822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1</m:t>
                          </m:r>
                        </m:e>
                        <m:e>
                          <m:r>
                            <a:rPr lang="en-US" b="0" i="1" smtClean="0">
                              <a:latin typeface="Cambria Math" panose="02040503050406030204" pitchFamily="18" charset="0"/>
                            </a:rPr>
                            <m:t>𝑥</m:t>
                          </m:r>
                        </m:e>
                      </m:d>
                    </m:oMath>
                  </m:oMathPara>
                </a14:m>
                <a:endParaRPr lang="en-US" dirty="0"/>
              </a:p>
            </p:txBody>
          </p:sp>
        </mc:Choice>
        <mc:Fallback xmlns="">
          <p:sp>
            <p:nvSpPr>
              <p:cNvPr id="70" name="TextBox 69"/>
              <p:cNvSpPr txBox="1">
                <a:spLocks noRot="1" noChangeAspect="1" noMove="1" noResize="1" noEditPoints="1" noAdjustHandles="1" noChangeArrowheads="1" noChangeShapeType="1" noTextEdit="1"/>
              </p:cNvSpPr>
              <p:nvPr/>
            </p:nvSpPr>
            <p:spPr>
              <a:xfrm>
                <a:off x="3934595" y="2425892"/>
                <a:ext cx="1482201" cy="369332"/>
              </a:xfrm>
              <a:prstGeom prst="rect">
                <a:avLst/>
              </a:prstGeom>
              <a:blipFill rotWithShape="0">
                <a:blip r:embed="rId8"/>
                <a:stretch>
                  <a:fillRect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3910641" y="2960861"/>
                <a:ext cx="14822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2</m:t>
                          </m:r>
                        </m:e>
                        <m:e>
                          <m:r>
                            <a:rPr lang="en-US" b="0" i="1" smtClean="0">
                              <a:latin typeface="Cambria Math" panose="02040503050406030204" pitchFamily="18" charset="0"/>
                            </a:rPr>
                            <m:t>𝑥</m:t>
                          </m:r>
                        </m:e>
                      </m:d>
                    </m:oMath>
                  </m:oMathPara>
                </a14:m>
                <a:endParaRPr lang="en-US" dirty="0"/>
              </a:p>
            </p:txBody>
          </p:sp>
        </mc:Choice>
        <mc:Fallback xmlns="">
          <p:sp>
            <p:nvSpPr>
              <p:cNvPr id="71" name="TextBox 70"/>
              <p:cNvSpPr txBox="1">
                <a:spLocks noRot="1" noChangeAspect="1" noMove="1" noResize="1" noEditPoints="1" noAdjustHandles="1" noChangeArrowheads="1" noChangeShapeType="1" noTextEdit="1"/>
              </p:cNvSpPr>
              <p:nvPr/>
            </p:nvSpPr>
            <p:spPr>
              <a:xfrm>
                <a:off x="3910641" y="2960861"/>
                <a:ext cx="1482201" cy="369332"/>
              </a:xfrm>
              <a:prstGeom prst="rect">
                <a:avLst/>
              </a:prstGeom>
              <a:blipFill rotWithShape="0">
                <a:blip r:embed="rId9"/>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3910641" y="3561128"/>
                <a:ext cx="14822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3</m:t>
                          </m:r>
                        </m:e>
                        <m:e>
                          <m:r>
                            <a:rPr lang="en-US" b="0" i="1" smtClean="0">
                              <a:latin typeface="Cambria Math" panose="02040503050406030204" pitchFamily="18" charset="0"/>
                            </a:rPr>
                            <m:t>𝑥</m:t>
                          </m:r>
                        </m:e>
                      </m:d>
                    </m:oMath>
                  </m:oMathPara>
                </a14:m>
                <a:endParaRPr lang="en-US" dirty="0"/>
              </a:p>
            </p:txBody>
          </p:sp>
        </mc:Choice>
        <mc:Fallback xmlns="">
          <p:sp>
            <p:nvSpPr>
              <p:cNvPr id="72" name="TextBox 71"/>
              <p:cNvSpPr txBox="1">
                <a:spLocks noRot="1" noChangeAspect="1" noMove="1" noResize="1" noEditPoints="1" noAdjustHandles="1" noChangeArrowheads="1" noChangeShapeType="1" noTextEdit="1"/>
              </p:cNvSpPr>
              <p:nvPr/>
            </p:nvSpPr>
            <p:spPr>
              <a:xfrm>
                <a:off x="3910641" y="3561128"/>
                <a:ext cx="1482201" cy="369332"/>
              </a:xfrm>
              <a:prstGeom prst="rect">
                <a:avLst/>
              </a:prstGeom>
              <a:blipFill rotWithShape="0">
                <a:blip r:embed="rId10"/>
                <a:stretch>
                  <a:fillRect b="-6557"/>
                </a:stretch>
              </a:blipFill>
            </p:spPr>
            <p:txBody>
              <a:bodyPr/>
              <a:lstStyle/>
              <a:p>
                <a:r>
                  <a:rPr lang="en-US">
                    <a:noFill/>
                  </a:rPr>
                  <a:t> </a:t>
                </a:r>
              </a:p>
            </p:txBody>
          </p:sp>
        </mc:Fallback>
      </mc:AlternateContent>
    </p:spTree>
    <p:extLst>
      <p:ext uri="{BB962C8B-B14F-4D97-AF65-F5344CB8AC3E}">
        <p14:creationId xmlns:p14="http://schemas.microsoft.com/office/powerpoint/2010/main" val="2417447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Encoder-decoder models for machine translation</a:t>
            </a:r>
          </a:p>
        </p:txBody>
      </p:sp>
      <p:sp>
        <p:nvSpPr>
          <p:cNvPr id="4" name="Content Placeholder 3"/>
          <p:cNvSpPr>
            <a:spLocks noGrp="1"/>
          </p:cNvSpPr>
          <p:nvPr>
            <p:ph idx="1"/>
          </p:nvPr>
        </p:nvSpPr>
        <p:spPr>
          <a:xfrm>
            <a:off x="252724" y="4460240"/>
            <a:ext cx="11101076" cy="1716723"/>
          </a:xfrm>
        </p:spPr>
        <p:txBody>
          <a:bodyPr>
            <a:normAutofit/>
          </a:bodyPr>
          <a:lstStyle/>
          <a:p>
            <a:r>
              <a:rPr lang="en-US" dirty="0"/>
              <a:t>Big RNNs trained </a:t>
            </a:r>
            <a:r>
              <a:rPr lang="en-US" dirty="0">
                <a:solidFill>
                  <a:srgbClr val="0000FF"/>
                </a:solidFill>
              </a:rPr>
              <a:t>end-to-end</a:t>
            </a:r>
            <a:r>
              <a:rPr lang="en-US" dirty="0"/>
              <a:t>.</a:t>
            </a:r>
          </a:p>
          <a:p>
            <a:pPr lvl="1"/>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9556" y="1343755"/>
            <a:ext cx="5051007" cy="2915679"/>
          </a:xfrm>
          <a:prstGeom prst="rect">
            <a:avLst/>
          </a:prstGeom>
        </p:spPr>
      </p:pic>
      <p:sp>
        <p:nvSpPr>
          <p:cNvPr id="6" name="Rectangle 5"/>
          <p:cNvSpPr/>
          <p:nvPr/>
        </p:nvSpPr>
        <p:spPr>
          <a:xfrm>
            <a:off x="4832434" y="1357865"/>
            <a:ext cx="5186445" cy="2621468"/>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2B9963E7-4DC5-448E-9C47-68B8E4B26CAE}"/>
              </a:ext>
            </a:extLst>
          </p:cNvPr>
          <p:cNvSpPr/>
          <p:nvPr/>
        </p:nvSpPr>
        <p:spPr>
          <a:xfrm>
            <a:off x="-309880" y="1523924"/>
            <a:ext cx="3535680" cy="954107"/>
          </a:xfrm>
          <a:prstGeom prst="rect">
            <a:avLst/>
          </a:prstGeom>
        </p:spPr>
        <p:txBody>
          <a:bodyPr wrap="square">
            <a:spAutoFit/>
          </a:bodyPr>
          <a:lstStyle/>
          <a:p>
            <a:pPr lvl="1" fontAlgn="base"/>
            <a:r>
              <a:rPr lang="en-US" sz="1400" dirty="0">
                <a:solidFill>
                  <a:srgbClr val="0070C0"/>
                </a:solidFill>
              </a:rPr>
              <a:t>The encoder steps through the input time steps and encodes the entire sequence into a fixed length vector called a context vector.</a:t>
            </a:r>
          </a:p>
        </p:txBody>
      </p:sp>
      <p:sp>
        <p:nvSpPr>
          <p:cNvPr id="8" name="Rectangle 7">
            <a:extLst>
              <a:ext uri="{FF2B5EF4-FFF2-40B4-BE49-F238E27FC236}">
                <a16:creationId xmlns:a16="http://schemas.microsoft.com/office/drawing/2014/main" id="{995177C7-A7FD-402B-A4E8-1518CCADDCE3}"/>
              </a:ext>
            </a:extLst>
          </p:cNvPr>
          <p:cNvSpPr/>
          <p:nvPr/>
        </p:nvSpPr>
        <p:spPr>
          <a:xfrm>
            <a:off x="-452120" y="6377769"/>
            <a:ext cx="9921240" cy="461665"/>
          </a:xfrm>
          <a:prstGeom prst="rect">
            <a:avLst/>
          </a:prstGeom>
        </p:spPr>
        <p:txBody>
          <a:bodyPr wrap="square">
            <a:spAutoFit/>
          </a:bodyPr>
          <a:lstStyle/>
          <a:p>
            <a:pPr lvl="1"/>
            <a:r>
              <a:rPr lang="en-US" sz="1200" dirty="0"/>
              <a:t>Ilya </a:t>
            </a:r>
            <a:r>
              <a:rPr lang="en-US" sz="1200" dirty="0" err="1"/>
              <a:t>Sutskever</a:t>
            </a:r>
            <a:r>
              <a:rPr lang="en-US" sz="1200" dirty="0"/>
              <a:t>, et al.  “</a:t>
            </a:r>
            <a:r>
              <a:rPr lang="en-US" sz="1200" dirty="0">
                <a:hlinkClick r:id="rId5"/>
              </a:rPr>
              <a:t>Sequence to Sequence Learning with Neural Networks</a:t>
            </a:r>
            <a:r>
              <a:rPr lang="en-US" sz="1200" dirty="0"/>
              <a:t>” using LSTMs.</a:t>
            </a:r>
          </a:p>
          <a:p>
            <a:pPr lvl="1"/>
            <a:r>
              <a:rPr lang="en-US" sz="1200" dirty="0" err="1"/>
              <a:t>Kyunghyun</a:t>
            </a:r>
            <a:r>
              <a:rPr lang="en-US" sz="1200" dirty="0"/>
              <a:t> Cho, et al.  “</a:t>
            </a:r>
            <a:r>
              <a:rPr lang="en-US" sz="1200" dirty="0">
                <a:hlinkClick r:id="rId6"/>
              </a:rPr>
              <a:t>Learning Phrase Representations using RNN Encoder–Decoder for Statistical Machine Translation</a:t>
            </a:r>
            <a:r>
              <a:rPr lang="en-US" sz="1200" dirty="0"/>
              <a:t>”.</a:t>
            </a:r>
          </a:p>
        </p:txBody>
      </p:sp>
    </p:spTree>
    <p:custDataLst>
      <p:tags r:id="rId1"/>
    </p:custDataLst>
    <p:extLst>
      <p:ext uri="{BB962C8B-B14F-4D97-AF65-F5344CB8AC3E}">
        <p14:creationId xmlns:p14="http://schemas.microsoft.com/office/powerpoint/2010/main" val="22338770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Stacking auto-encoders: the full network</a:t>
            </a:r>
          </a:p>
        </p:txBody>
      </p:sp>
      <p:sp>
        <p:nvSpPr>
          <p:cNvPr id="21" name="Content Placeholder 20"/>
          <p:cNvSpPr>
            <a:spLocks noGrp="1"/>
          </p:cNvSpPr>
          <p:nvPr>
            <p:ph sz="half" idx="2"/>
          </p:nvPr>
        </p:nvSpPr>
        <p:spPr>
          <a:xfrm>
            <a:off x="7401958" y="1825625"/>
            <a:ext cx="3951842" cy="4351338"/>
          </a:xfrm>
        </p:spPr>
        <p:txBody>
          <a:bodyPr/>
          <a:lstStyle/>
          <a:p>
            <a:r>
              <a:rPr lang="en-US" dirty="0"/>
              <a:t>Next: fine tune</a:t>
            </a:r>
          </a:p>
          <a:p>
            <a:pPr lvl="1"/>
            <a:r>
              <a:rPr lang="en-US" dirty="0"/>
              <a:t>Run back-propagation on this network to optimize it further</a:t>
            </a:r>
          </a:p>
          <a:p>
            <a:endParaRPr lang="en-US" dirty="0"/>
          </a:p>
        </p:txBody>
      </p:sp>
      <mc:AlternateContent xmlns:mc="http://schemas.openxmlformats.org/markup-compatibility/2006" xmlns:a14="http://schemas.microsoft.com/office/drawing/2010/main">
        <mc:Choice Requires="a14">
          <p:sp>
            <p:nvSpPr>
              <p:cNvPr id="40" name="Oval 39"/>
              <p:cNvSpPr>
                <a:spLocks noChangeAspect="1"/>
              </p:cNvSpPr>
              <p:nvPr/>
            </p:nvSpPr>
            <p:spPr>
              <a:xfrm>
                <a:off x="3661664" y="2761932"/>
                <a:ext cx="548640" cy="548640"/>
              </a:xfrm>
              <a:prstGeom prst="ellipse">
                <a:avLst/>
              </a:prstGeom>
              <a:solidFill>
                <a:schemeClr val="accent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oMath>
                  </m:oMathPara>
                </a14:m>
                <a:endParaRPr lang="en-US" dirty="0"/>
              </a:p>
            </p:txBody>
          </p:sp>
        </mc:Choice>
        <mc:Fallback xmlns="">
          <p:sp>
            <p:nvSpPr>
              <p:cNvPr id="40" name="Oval 39"/>
              <p:cNvSpPr>
                <a:spLocks noRot="1" noChangeAspect="1" noMove="1" noResize="1" noEditPoints="1" noAdjustHandles="1" noChangeArrowheads="1" noChangeShapeType="1" noTextEdit="1"/>
              </p:cNvSpPr>
              <p:nvPr/>
            </p:nvSpPr>
            <p:spPr>
              <a:xfrm>
                <a:off x="3661664" y="2761932"/>
                <a:ext cx="548640" cy="548640"/>
              </a:xfrm>
              <a:prstGeom prst="ellipse">
                <a:avLst/>
              </a:prstGeom>
              <a:blipFill rotWithShape="0">
                <a:blip r:embed="rId2"/>
                <a:stretch>
                  <a:fillRect/>
                </a:stretch>
              </a:blipFill>
              <a:ln>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Oval 43"/>
              <p:cNvSpPr>
                <a:spLocks noChangeAspect="1"/>
              </p:cNvSpPr>
              <p:nvPr/>
            </p:nvSpPr>
            <p:spPr>
              <a:xfrm>
                <a:off x="3663471" y="3377089"/>
                <a:ext cx="548640" cy="548640"/>
              </a:xfrm>
              <a:prstGeom prst="ellipse">
                <a:avLst/>
              </a:prstGeom>
              <a:solidFill>
                <a:schemeClr val="accent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oMath>
                  </m:oMathPara>
                </a14:m>
                <a:endParaRPr lang="en-US" dirty="0"/>
              </a:p>
            </p:txBody>
          </p:sp>
        </mc:Choice>
        <mc:Fallback xmlns="">
          <p:sp>
            <p:nvSpPr>
              <p:cNvPr id="44" name="Oval 43"/>
              <p:cNvSpPr>
                <a:spLocks noRot="1" noChangeAspect="1" noMove="1" noResize="1" noEditPoints="1" noAdjustHandles="1" noChangeArrowheads="1" noChangeShapeType="1" noTextEdit="1"/>
              </p:cNvSpPr>
              <p:nvPr/>
            </p:nvSpPr>
            <p:spPr>
              <a:xfrm>
                <a:off x="3663471" y="3377089"/>
                <a:ext cx="548640" cy="548640"/>
              </a:xfrm>
              <a:prstGeom prst="ellipse">
                <a:avLst/>
              </a:prstGeom>
              <a:blipFill rotWithShape="0">
                <a:blip r:embed="rId3"/>
                <a:stretch>
                  <a:fillRect/>
                </a:stretch>
              </a:blipFill>
              <a:ln>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042086" y="2669155"/>
                <a:ext cx="478784" cy="3725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4042086" y="2669155"/>
                <a:ext cx="478784" cy="372538"/>
              </a:xfrm>
              <a:prstGeom prst="rect">
                <a:avLst/>
              </a:prstGeom>
              <a:blipFill rotWithShape="0">
                <a:blip r:embed="rId4"/>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4023380" y="3239333"/>
                <a:ext cx="478785"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2</m:t>
                          </m:r>
                        </m:sub>
                        <m:sup>
                          <m:r>
                            <a:rPr lang="en-US" b="0" i="1" smtClean="0">
                              <a:latin typeface="Cambria Math" panose="02040503050406030204" pitchFamily="18" charset="0"/>
                            </a:rPr>
                            <m:t>2</m:t>
                          </m:r>
                        </m:sup>
                      </m:sSubSup>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4023380" y="3239333"/>
                <a:ext cx="478785" cy="373051"/>
              </a:xfrm>
              <a:prstGeom prst="rect">
                <a:avLst/>
              </a:prstGeom>
              <a:blipFill rotWithShape="0">
                <a:blip r:embed="rId5"/>
                <a:stretch>
                  <a:fillRect/>
                </a:stretch>
              </a:blipFill>
            </p:spPr>
            <p:txBody>
              <a:bodyPr/>
              <a:lstStyle/>
              <a:p>
                <a:r>
                  <a:rPr lang="en-US">
                    <a:noFill/>
                  </a:rPr>
                  <a:t> </a:t>
                </a:r>
              </a:p>
            </p:txBody>
          </p:sp>
        </mc:Fallback>
      </mc:AlternateContent>
      <p:sp>
        <p:nvSpPr>
          <p:cNvPr id="48" name="Oval 47"/>
          <p:cNvSpPr>
            <a:spLocks noChangeAspect="1"/>
          </p:cNvSpPr>
          <p:nvPr/>
        </p:nvSpPr>
        <p:spPr>
          <a:xfrm>
            <a:off x="5127134" y="2070849"/>
            <a:ext cx="548640" cy="548640"/>
          </a:xfrm>
          <a:prstGeom prst="ellipse">
            <a:avLst/>
          </a:prstGeom>
          <a:solidFill>
            <a:schemeClr val="accent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dirty="0"/>
          </a:p>
        </p:txBody>
      </p:sp>
      <p:sp>
        <p:nvSpPr>
          <p:cNvPr id="49" name="Oval 48"/>
          <p:cNvSpPr>
            <a:spLocks noChangeAspect="1"/>
          </p:cNvSpPr>
          <p:nvPr/>
        </p:nvSpPr>
        <p:spPr>
          <a:xfrm>
            <a:off x="5128941" y="2686006"/>
            <a:ext cx="548640" cy="548640"/>
          </a:xfrm>
          <a:prstGeom prst="ellipse">
            <a:avLst/>
          </a:prstGeom>
          <a:solidFill>
            <a:schemeClr val="accent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dirty="0"/>
          </a:p>
        </p:txBody>
      </p:sp>
      <p:sp>
        <p:nvSpPr>
          <p:cNvPr id="50" name="Oval 49"/>
          <p:cNvSpPr>
            <a:spLocks noChangeAspect="1"/>
          </p:cNvSpPr>
          <p:nvPr/>
        </p:nvSpPr>
        <p:spPr>
          <a:xfrm>
            <a:off x="5131392" y="3286274"/>
            <a:ext cx="548640" cy="548640"/>
          </a:xfrm>
          <a:prstGeom prst="ellipse">
            <a:avLst/>
          </a:prstGeom>
          <a:solidFill>
            <a:schemeClr val="accent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dirty="0"/>
          </a:p>
        </p:txBody>
      </p:sp>
      <p:sp>
        <p:nvSpPr>
          <p:cNvPr id="51" name="Oval 50"/>
          <p:cNvSpPr>
            <a:spLocks noChangeAspect="1"/>
          </p:cNvSpPr>
          <p:nvPr/>
        </p:nvSpPr>
        <p:spPr>
          <a:xfrm>
            <a:off x="5133199" y="3901431"/>
            <a:ext cx="548640" cy="548640"/>
          </a:xfrm>
          <a:prstGeom prst="ellipse">
            <a:avLst/>
          </a:prstGeom>
          <a:solidFill>
            <a:schemeClr val="accent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endParaRPr lang="en-US" dirty="0"/>
          </a:p>
        </p:txBody>
      </p:sp>
      <p:cxnSp>
        <p:nvCxnSpPr>
          <p:cNvPr id="52" name="Straight Arrow Connector 51"/>
          <p:cNvCxnSpPr>
            <a:stCxn id="40" idx="6"/>
            <a:endCxn id="48" idx="2"/>
          </p:cNvCxnSpPr>
          <p:nvPr/>
        </p:nvCxnSpPr>
        <p:spPr>
          <a:xfrm flipV="1">
            <a:off x="4210304" y="2345169"/>
            <a:ext cx="916830" cy="691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4" idx="6"/>
            <a:endCxn id="48" idx="2"/>
          </p:cNvCxnSpPr>
          <p:nvPr/>
        </p:nvCxnSpPr>
        <p:spPr>
          <a:xfrm flipV="1">
            <a:off x="4212111" y="2345169"/>
            <a:ext cx="915023" cy="1306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0" idx="6"/>
            <a:endCxn id="49" idx="2"/>
          </p:cNvCxnSpPr>
          <p:nvPr/>
        </p:nvCxnSpPr>
        <p:spPr>
          <a:xfrm flipV="1">
            <a:off x="4210304" y="2960326"/>
            <a:ext cx="918637" cy="75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0" idx="6"/>
            <a:endCxn id="50" idx="2"/>
          </p:cNvCxnSpPr>
          <p:nvPr/>
        </p:nvCxnSpPr>
        <p:spPr>
          <a:xfrm>
            <a:off x="4210304" y="3036252"/>
            <a:ext cx="921088" cy="524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0" idx="6"/>
            <a:endCxn id="51" idx="2"/>
          </p:cNvCxnSpPr>
          <p:nvPr/>
        </p:nvCxnSpPr>
        <p:spPr>
          <a:xfrm>
            <a:off x="4210304" y="3036252"/>
            <a:ext cx="922895" cy="113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4" idx="6"/>
            <a:endCxn id="49" idx="2"/>
          </p:cNvCxnSpPr>
          <p:nvPr/>
        </p:nvCxnSpPr>
        <p:spPr>
          <a:xfrm flipV="1">
            <a:off x="4212111" y="2960326"/>
            <a:ext cx="916830" cy="691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4" idx="6"/>
            <a:endCxn id="50" idx="2"/>
          </p:cNvCxnSpPr>
          <p:nvPr/>
        </p:nvCxnSpPr>
        <p:spPr>
          <a:xfrm flipV="1">
            <a:off x="4212111" y="3560594"/>
            <a:ext cx="919281" cy="90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4" idx="6"/>
            <a:endCxn id="51" idx="2"/>
          </p:cNvCxnSpPr>
          <p:nvPr/>
        </p:nvCxnSpPr>
        <p:spPr>
          <a:xfrm>
            <a:off x="4212111" y="3651409"/>
            <a:ext cx="921088" cy="524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Oval 59"/>
              <p:cNvSpPr>
                <a:spLocks noChangeAspect="1"/>
              </p:cNvSpPr>
              <p:nvPr/>
            </p:nvSpPr>
            <p:spPr>
              <a:xfrm>
                <a:off x="3660761" y="4303792"/>
                <a:ext cx="548640" cy="548640"/>
              </a:xfrm>
              <a:prstGeom prst="ellipse">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60" name="Oval 59"/>
              <p:cNvSpPr>
                <a:spLocks noRot="1" noChangeAspect="1" noMove="1" noResize="1" noEditPoints="1" noAdjustHandles="1" noChangeArrowheads="1" noChangeShapeType="1" noTextEdit="1"/>
              </p:cNvSpPr>
              <p:nvPr/>
            </p:nvSpPr>
            <p:spPr>
              <a:xfrm>
                <a:off x="3660761" y="4303792"/>
                <a:ext cx="548640" cy="548640"/>
              </a:xfrm>
              <a:prstGeom prst="ellipse">
                <a:avLst/>
              </a:prstGeom>
              <a:blipFill rotWithShape="0">
                <a:blip r:embed="rId6"/>
                <a:stretch>
                  <a:fillRect/>
                </a:stretch>
              </a:blipFill>
              <a:ln>
                <a:prstDash val="dash"/>
              </a:ln>
            </p:spPr>
            <p:txBody>
              <a:bodyPr/>
              <a:lstStyle/>
              <a:p>
                <a:r>
                  <a:rPr lang="en-US">
                    <a:noFill/>
                  </a:rPr>
                  <a:t> </a:t>
                </a:r>
              </a:p>
            </p:txBody>
          </p:sp>
        </mc:Fallback>
      </mc:AlternateContent>
      <p:cxnSp>
        <p:nvCxnSpPr>
          <p:cNvPr id="61" name="Straight Arrow Connector 60"/>
          <p:cNvCxnSpPr>
            <a:stCxn id="60" idx="6"/>
            <a:endCxn id="48" idx="2"/>
          </p:cNvCxnSpPr>
          <p:nvPr/>
        </p:nvCxnSpPr>
        <p:spPr>
          <a:xfrm flipV="1">
            <a:off x="4209401" y="2345169"/>
            <a:ext cx="917733" cy="2232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60" idx="6"/>
            <a:endCxn id="49" idx="2"/>
          </p:cNvCxnSpPr>
          <p:nvPr/>
        </p:nvCxnSpPr>
        <p:spPr>
          <a:xfrm flipV="1">
            <a:off x="4209401" y="2960326"/>
            <a:ext cx="919540" cy="1617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60" idx="6"/>
            <a:endCxn id="50" idx="2"/>
          </p:cNvCxnSpPr>
          <p:nvPr/>
        </p:nvCxnSpPr>
        <p:spPr>
          <a:xfrm flipV="1">
            <a:off x="4209401" y="3560594"/>
            <a:ext cx="921991" cy="101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60" idx="6"/>
            <a:endCxn id="51" idx="2"/>
          </p:cNvCxnSpPr>
          <p:nvPr/>
        </p:nvCxnSpPr>
        <p:spPr>
          <a:xfrm flipV="1">
            <a:off x="4209401" y="4175751"/>
            <a:ext cx="923798" cy="402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48" idx="6"/>
          </p:cNvCxnSpPr>
          <p:nvPr/>
        </p:nvCxnSpPr>
        <p:spPr>
          <a:xfrm>
            <a:off x="5675774" y="2345169"/>
            <a:ext cx="650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49" idx="6"/>
          </p:cNvCxnSpPr>
          <p:nvPr/>
        </p:nvCxnSpPr>
        <p:spPr>
          <a:xfrm flipV="1">
            <a:off x="5677581" y="2954661"/>
            <a:ext cx="648575" cy="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50" idx="6"/>
          </p:cNvCxnSpPr>
          <p:nvPr/>
        </p:nvCxnSpPr>
        <p:spPr>
          <a:xfrm flipV="1">
            <a:off x="5680032" y="3560593"/>
            <a:ext cx="65545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1" idx="6"/>
          </p:cNvCxnSpPr>
          <p:nvPr/>
        </p:nvCxnSpPr>
        <p:spPr>
          <a:xfrm flipV="1">
            <a:off x="5681839" y="4160862"/>
            <a:ext cx="644317" cy="14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p:cNvSpPr txBox="1"/>
              <p:nvPr/>
            </p:nvSpPr>
            <p:spPr>
              <a:xfrm>
                <a:off x="5856702" y="2021787"/>
                <a:ext cx="14822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0</m:t>
                          </m:r>
                        </m:e>
                        <m:e>
                          <m:r>
                            <a:rPr lang="en-US" b="0" i="1" smtClean="0">
                              <a:latin typeface="Cambria Math" panose="02040503050406030204" pitchFamily="18" charset="0"/>
                            </a:rPr>
                            <m:t>𝑥</m:t>
                          </m:r>
                        </m:e>
                      </m:d>
                    </m:oMath>
                  </m:oMathPara>
                </a14:m>
                <a:endParaRPr lang="en-US" dirty="0"/>
              </a:p>
            </p:txBody>
          </p:sp>
        </mc:Choice>
        <mc:Fallback xmlns="">
          <p:sp>
            <p:nvSpPr>
              <p:cNvPr id="69" name="TextBox 68"/>
              <p:cNvSpPr txBox="1">
                <a:spLocks noRot="1" noChangeAspect="1" noMove="1" noResize="1" noEditPoints="1" noAdjustHandles="1" noChangeArrowheads="1" noChangeShapeType="1" noTextEdit="1"/>
              </p:cNvSpPr>
              <p:nvPr/>
            </p:nvSpPr>
            <p:spPr>
              <a:xfrm>
                <a:off x="5856702" y="2021787"/>
                <a:ext cx="1482201" cy="369332"/>
              </a:xfrm>
              <a:prstGeom prst="rect">
                <a:avLst/>
              </a:prstGeom>
              <a:blipFill rotWithShape="0">
                <a:blip r:embed="rId7"/>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5856702" y="2622054"/>
                <a:ext cx="14822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1</m:t>
                          </m:r>
                        </m:e>
                        <m:e>
                          <m:r>
                            <a:rPr lang="en-US" b="0" i="1" smtClean="0">
                              <a:latin typeface="Cambria Math" panose="02040503050406030204" pitchFamily="18" charset="0"/>
                            </a:rPr>
                            <m:t>𝑥</m:t>
                          </m:r>
                        </m:e>
                      </m:d>
                    </m:oMath>
                  </m:oMathPara>
                </a14:m>
                <a:endParaRPr lang="en-US" dirty="0"/>
              </a:p>
            </p:txBody>
          </p:sp>
        </mc:Choice>
        <mc:Fallback xmlns="">
          <p:sp>
            <p:nvSpPr>
              <p:cNvPr id="70" name="TextBox 69"/>
              <p:cNvSpPr txBox="1">
                <a:spLocks noRot="1" noChangeAspect="1" noMove="1" noResize="1" noEditPoints="1" noAdjustHandles="1" noChangeArrowheads="1" noChangeShapeType="1" noTextEdit="1"/>
              </p:cNvSpPr>
              <p:nvPr/>
            </p:nvSpPr>
            <p:spPr>
              <a:xfrm>
                <a:off x="5856702" y="2622054"/>
                <a:ext cx="1482201" cy="369332"/>
              </a:xfrm>
              <a:prstGeom prst="rect">
                <a:avLst/>
              </a:prstGeom>
              <a:blipFill rotWithShape="0">
                <a:blip r:embed="rId8"/>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5832748" y="3157023"/>
                <a:ext cx="14822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2</m:t>
                          </m:r>
                        </m:e>
                        <m:e>
                          <m:r>
                            <a:rPr lang="en-US" b="0" i="1" smtClean="0">
                              <a:latin typeface="Cambria Math" panose="02040503050406030204" pitchFamily="18" charset="0"/>
                            </a:rPr>
                            <m:t>𝑥</m:t>
                          </m:r>
                        </m:e>
                      </m:d>
                    </m:oMath>
                  </m:oMathPara>
                </a14:m>
                <a:endParaRPr lang="en-US" dirty="0"/>
              </a:p>
            </p:txBody>
          </p:sp>
        </mc:Choice>
        <mc:Fallback xmlns="">
          <p:sp>
            <p:nvSpPr>
              <p:cNvPr id="71" name="TextBox 70"/>
              <p:cNvSpPr txBox="1">
                <a:spLocks noRot="1" noChangeAspect="1" noMove="1" noResize="1" noEditPoints="1" noAdjustHandles="1" noChangeArrowheads="1" noChangeShapeType="1" noTextEdit="1"/>
              </p:cNvSpPr>
              <p:nvPr/>
            </p:nvSpPr>
            <p:spPr>
              <a:xfrm>
                <a:off x="5832748" y="3157023"/>
                <a:ext cx="1482201" cy="369332"/>
              </a:xfrm>
              <a:prstGeom prst="rect">
                <a:avLst/>
              </a:prstGeom>
              <a:blipFill rotWithShape="0">
                <a:blip r:embed="rId9"/>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5832748" y="3757290"/>
                <a:ext cx="14822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3</m:t>
                          </m:r>
                        </m:e>
                        <m:e>
                          <m:r>
                            <a:rPr lang="en-US" b="0" i="1" smtClean="0">
                              <a:latin typeface="Cambria Math" panose="02040503050406030204" pitchFamily="18" charset="0"/>
                            </a:rPr>
                            <m:t>𝑥</m:t>
                          </m:r>
                        </m:e>
                      </m:d>
                    </m:oMath>
                  </m:oMathPara>
                </a14:m>
                <a:endParaRPr lang="en-US" dirty="0"/>
              </a:p>
            </p:txBody>
          </p:sp>
        </mc:Choice>
        <mc:Fallback xmlns="">
          <p:sp>
            <p:nvSpPr>
              <p:cNvPr id="72" name="TextBox 71"/>
              <p:cNvSpPr txBox="1">
                <a:spLocks noRot="1" noChangeAspect="1" noMove="1" noResize="1" noEditPoints="1" noAdjustHandles="1" noChangeArrowheads="1" noChangeShapeType="1" noTextEdit="1"/>
              </p:cNvSpPr>
              <p:nvPr/>
            </p:nvSpPr>
            <p:spPr>
              <a:xfrm>
                <a:off x="5832748" y="3757290"/>
                <a:ext cx="1482201" cy="369332"/>
              </a:xfrm>
              <a:prstGeom prst="rect">
                <a:avLst/>
              </a:prstGeom>
              <a:blipFill rotWithShape="0">
                <a:blip r:embed="rId10"/>
                <a:stretch>
                  <a:fillRect b="-6557"/>
                </a:stretch>
              </a:blipFill>
            </p:spPr>
            <p:txBody>
              <a:bodyPr/>
              <a:lstStyle/>
              <a:p>
                <a:r>
                  <a:rPr lang="en-US">
                    <a:noFill/>
                  </a:rPr>
                  <a:t> </a:t>
                </a:r>
              </a:p>
            </p:txBody>
          </p:sp>
        </mc:Fallback>
      </mc:AlternateContent>
      <p:cxnSp>
        <p:nvCxnSpPr>
          <p:cNvPr id="34" name="Straight Arrow Connector 33"/>
          <p:cNvCxnSpPr>
            <a:stCxn id="39" idx="6"/>
            <a:endCxn id="75" idx="2"/>
          </p:cNvCxnSpPr>
          <p:nvPr/>
        </p:nvCxnSpPr>
        <p:spPr>
          <a:xfrm flipV="1">
            <a:off x="1386840" y="2700224"/>
            <a:ext cx="1002044" cy="1497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41" idx="6"/>
            <a:endCxn id="75" idx="2"/>
          </p:cNvCxnSpPr>
          <p:nvPr/>
        </p:nvCxnSpPr>
        <p:spPr>
          <a:xfrm>
            <a:off x="1386840" y="2262750"/>
            <a:ext cx="1002044" cy="437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42" idx="6"/>
            <a:endCxn id="75" idx="2"/>
          </p:cNvCxnSpPr>
          <p:nvPr/>
        </p:nvCxnSpPr>
        <p:spPr>
          <a:xfrm flipV="1">
            <a:off x="1386840" y="2700224"/>
            <a:ext cx="1002044" cy="209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43" idx="6"/>
            <a:endCxn id="75" idx="2"/>
          </p:cNvCxnSpPr>
          <p:nvPr/>
        </p:nvCxnSpPr>
        <p:spPr>
          <a:xfrm flipV="1">
            <a:off x="1386840" y="2700224"/>
            <a:ext cx="1002044" cy="856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73" idx="6"/>
            <a:endCxn id="75" idx="2"/>
          </p:cNvCxnSpPr>
          <p:nvPr/>
        </p:nvCxnSpPr>
        <p:spPr>
          <a:xfrm flipV="1">
            <a:off x="1386840" y="2700224"/>
            <a:ext cx="1002044" cy="2685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Oval 38"/>
              <p:cNvSpPr>
                <a:spLocks noChangeAspect="1"/>
              </p:cNvSpPr>
              <p:nvPr/>
            </p:nvSpPr>
            <p:spPr>
              <a:xfrm>
                <a:off x="838200" y="392316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oMath>
                  </m:oMathPara>
                </a14:m>
                <a:endParaRPr lang="en-US" dirty="0"/>
              </a:p>
            </p:txBody>
          </p:sp>
        </mc:Choice>
        <mc:Fallback xmlns="">
          <p:sp>
            <p:nvSpPr>
              <p:cNvPr id="39" name="Oval 38"/>
              <p:cNvSpPr>
                <a:spLocks noRot="1" noChangeAspect="1" noMove="1" noResize="1" noEditPoints="1" noAdjustHandles="1" noChangeArrowheads="1" noChangeShapeType="1" noTextEdit="1"/>
              </p:cNvSpPr>
              <p:nvPr/>
            </p:nvSpPr>
            <p:spPr>
              <a:xfrm>
                <a:off x="838200" y="3923169"/>
                <a:ext cx="548640" cy="548640"/>
              </a:xfrm>
              <a:prstGeom prst="ellipse">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Oval 40"/>
              <p:cNvSpPr>
                <a:spLocks noChangeAspect="1"/>
              </p:cNvSpPr>
              <p:nvPr/>
            </p:nvSpPr>
            <p:spPr>
              <a:xfrm>
                <a:off x="838200" y="198843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41" name="Oval 40"/>
              <p:cNvSpPr>
                <a:spLocks noRot="1" noChangeAspect="1" noMove="1" noResize="1" noEditPoints="1" noAdjustHandles="1" noChangeArrowheads="1" noChangeShapeType="1" noTextEdit="1"/>
              </p:cNvSpPr>
              <p:nvPr/>
            </p:nvSpPr>
            <p:spPr>
              <a:xfrm>
                <a:off x="838200" y="1988430"/>
                <a:ext cx="548640" cy="548640"/>
              </a:xfrm>
              <a:prstGeom prst="ellipse">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Oval 41"/>
              <p:cNvSpPr>
                <a:spLocks noChangeAspect="1"/>
              </p:cNvSpPr>
              <p:nvPr/>
            </p:nvSpPr>
            <p:spPr>
              <a:xfrm>
                <a:off x="838200" y="2635353"/>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42" name="Oval 41"/>
              <p:cNvSpPr>
                <a:spLocks noRot="1" noChangeAspect="1" noMove="1" noResize="1" noEditPoints="1" noAdjustHandles="1" noChangeArrowheads="1" noChangeShapeType="1" noTextEdit="1"/>
              </p:cNvSpPr>
              <p:nvPr/>
            </p:nvSpPr>
            <p:spPr>
              <a:xfrm>
                <a:off x="838200" y="2635353"/>
                <a:ext cx="548640" cy="548640"/>
              </a:xfrm>
              <a:prstGeom prst="ellipse">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Oval 42"/>
              <p:cNvSpPr>
                <a:spLocks noChangeAspect="1"/>
              </p:cNvSpPr>
              <p:nvPr/>
            </p:nvSpPr>
            <p:spPr>
              <a:xfrm>
                <a:off x="838200" y="3282276"/>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43" name="Oval 42"/>
              <p:cNvSpPr>
                <a:spLocks noRot="1" noChangeAspect="1" noMove="1" noResize="1" noEditPoints="1" noAdjustHandles="1" noChangeArrowheads="1" noChangeShapeType="1" noTextEdit="1"/>
              </p:cNvSpPr>
              <p:nvPr/>
            </p:nvSpPr>
            <p:spPr>
              <a:xfrm>
                <a:off x="838200" y="3282276"/>
                <a:ext cx="548640" cy="548640"/>
              </a:xfrm>
              <a:prstGeom prst="ellipse">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Oval 72"/>
              <p:cNvSpPr>
                <a:spLocks noChangeAspect="1"/>
              </p:cNvSpPr>
              <p:nvPr/>
            </p:nvSpPr>
            <p:spPr>
              <a:xfrm>
                <a:off x="838200" y="5111699"/>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73" name="Oval 72"/>
              <p:cNvSpPr>
                <a:spLocks noRot="1" noChangeAspect="1" noMove="1" noResize="1" noEditPoints="1" noAdjustHandles="1" noChangeArrowheads="1" noChangeShapeType="1" noTextEdit="1"/>
              </p:cNvSpPr>
              <p:nvPr/>
            </p:nvSpPr>
            <p:spPr>
              <a:xfrm>
                <a:off x="838200" y="5111699"/>
                <a:ext cx="548640" cy="548640"/>
              </a:xfrm>
              <a:prstGeom prst="ellipse">
                <a:avLst/>
              </a:prstGeom>
              <a:blipFill rotWithShape="0">
                <a:blip r:embed="rId15"/>
                <a:stretch>
                  <a:fillRect/>
                </a:stretch>
              </a:blipFill>
            </p:spPr>
            <p:txBody>
              <a:bodyPr/>
              <a:lstStyle/>
              <a:p>
                <a:r>
                  <a:rPr lang="en-US">
                    <a:noFill/>
                  </a:rPr>
                  <a:t> </a:t>
                </a:r>
              </a:p>
            </p:txBody>
          </p:sp>
        </mc:Fallback>
      </mc:AlternateContent>
      <p:sp>
        <p:nvSpPr>
          <p:cNvPr id="74" name="TextBox 73"/>
          <p:cNvSpPr txBox="1"/>
          <p:nvPr/>
        </p:nvSpPr>
        <p:spPr>
          <a:xfrm>
            <a:off x="756025" y="5841243"/>
            <a:ext cx="684803" cy="369332"/>
          </a:xfrm>
          <a:prstGeom prst="rect">
            <a:avLst/>
          </a:prstGeom>
          <a:noFill/>
        </p:spPr>
        <p:txBody>
          <a:bodyPr wrap="none" rtlCol="0">
            <a:spAutoFit/>
          </a:bodyPr>
          <a:lstStyle/>
          <a:p>
            <a:r>
              <a:rPr lang="en-US" dirty="0"/>
              <a:t>Input</a:t>
            </a:r>
          </a:p>
        </p:txBody>
      </p:sp>
      <mc:AlternateContent xmlns:mc="http://schemas.openxmlformats.org/markup-compatibility/2006" xmlns:a14="http://schemas.microsoft.com/office/drawing/2010/main">
        <mc:Choice Requires="a14">
          <p:sp>
            <p:nvSpPr>
              <p:cNvPr id="75" name="Oval 74"/>
              <p:cNvSpPr>
                <a:spLocks noChangeAspect="1"/>
              </p:cNvSpPr>
              <p:nvPr/>
            </p:nvSpPr>
            <p:spPr>
              <a:xfrm>
                <a:off x="2388884" y="2425904"/>
                <a:ext cx="548640" cy="548640"/>
              </a:xfrm>
              <a:prstGeom prst="ellipse">
                <a:avLst/>
              </a:prstGeom>
              <a:solidFill>
                <a:schemeClr val="accent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h</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oMath>
                  </m:oMathPara>
                </a14:m>
                <a:endParaRPr lang="en-US" b="0" dirty="0"/>
              </a:p>
            </p:txBody>
          </p:sp>
        </mc:Choice>
        <mc:Fallback xmlns="">
          <p:sp>
            <p:nvSpPr>
              <p:cNvPr id="75" name="Oval 74"/>
              <p:cNvSpPr>
                <a:spLocks noRot="1" noChangeAspect="1" noMove="1" noResize="1" noEditPoints="1" noAdjustHandles="1" noChangeArrowheads="1" noChangeShapeType="1" noTextEdit="1"/>
              </p:cNvSpPr>
              <p:nvPr/>
            </p:nvSpPr>
            <p:spPr>
              <a:xfrm>
                <a:off x="2388884" y="2425904"/>
                <a:ext cx="548640" cy="548640"/>
              </a:xfrm>
              <a:prstGeom prst="ellipse">
                <a:avLst/>
              </a:prstGeom>
              <a:blipFill rotWithShape="0">
                <a:blip r:embed="rId16"/>
                <a:stretch>
                  <a:fillRect/>
                </a:stretch>
              </a:blipFill>
              <a:ln>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Oval 75"/>
              <p:cNvSpPr>
                <a:spLocks noChangeAspect="1"/>
              </p:cNvSpPr>
              <p:nvPr/>
            </p:nvSpPr>
            <p:spPr>
              <a:xfrm>
                <a:off x="2390691" y="3041061"/>
                <a:ext cx="548640" cy="548640"/>
              </a:xfrm>
              <a:prstGeom prst="ellipse">
                <a:avLst/>
              </a:prstGeom>
              <a:solidFill>
                <a:schemeClr val="accent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h</m:t>
                          </m:r>
                        </m:e>
                        <m:sub>
                          <m:r>
                            <a:rPr lang="en-US" b="0" i="1" smtClean="0">
                              <a:latin typeface="Cambria Math" panose="02040503050406030204" pitchFamily="18" charset="0"/>
                            </a:rPr>
                            <m:t>2</m:t>
                          </m:r>
                        </m:sub>
                        <m:sup>
                          <m:r>
                            <a:rPr lang="en-US" i="1">
                              <a:latin typeface="Cambria Math" panose="02040503050406030204" pitchFamily="18" charset="0"/>
                            </a:rPr>
                            <m:t>1</m:t>
                          </m:r>
                        </m:sup>
                      </m:sSubSup>
                    </m:oMath>
                  </m:oMathPara>
                </a14:m>
                <a:endParaRPr lang="en-US" dirty="0"/>
              </a:p>
            </p:txBody>
          </p:sp>
        </mc:Choice>
        <mc:Fallback xmlns="">
          <p:sp>
            <p:nvSpPr>
              <p:cNvPr id="76" name="Oval 75"/>
              <p:cNvSpPr>
                <a:spLocks noRot="1" noChangeAspect="1" noMove="1" noResize="1" noEditPoints="1" noAdjustHandles="1" noChangeArrowheads="1" noChangeShapeType="1" noTextEdit="1"/>
              </p:cNvSpPr>
              <p:nvPr/>
            </p:nvSpPr>
            <p:spPr>
              <a:xfrm>
                <a:off x="2390691" y="3041061"/>
                <a:ext cx="548640" cy="548640"/>
              </a:xfrm>
              <a:prstGeom prst="ellipse">
                <a:avLst/>
              </a:prstGeom>
              <a:blipFill rotWithShape="0">
                <a:blip r:embed="rId17"/>
                <a:stretch>
                  <a:fillRect/>
                </a:stretch>
              </a:blipFill>
              <a:ln>
                <a:prstDash val="dash"/>
              </a:ln>
            </p:spPr>
            <p:txBody>
              <a:bodyPr/>
              <a:lstStyle/>
              <a:p>
                <a:r>
                  <a:rPr lang="en-US">
                    <a:noFill/>
                  </a:rPr>
                  <a:t> </a:t>
                </a:r>
              </a:p>
            </p:txBody>
          </p:sp>
        </mc:Fallback>
      </mc:AlternateContent>
      <p:cxnSp>
        <p:nvCxnSpPr>
          <p:cNvPr id="77" name="Straight Arrow Connector 76"/>
          <p:cNvCxnSpPr>
            <a:stCxn id="41" idx="6"/>
            <a:endCxn id="76" idx="2"/>
          </p:cNvCxnSpPr>
          <p:nvPr/>
        </p:nvCxnSpPr>
        <p:spPr>
          <a:xfrm>
            <a:off x="1386840" y="2262750"/>
            <a:ext cx="1003851" cy="1052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42" idx="6"/>
            <a:endCxn id="76" idx="2"/>
          </p:cNvCxnSpPr>
          <p:nvPr/>
        </p:nvCxnSpPr>
        <p:spPr>
          <a:xfrm>
            <a:off x="1386840" y="2909673"/>
            <a:ext cx="1003851" cy="405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43" idx="6"/>
            <a:endCxn id="76" idx="2"/>
          </p:cNvCxnSpPr>
          <p:nvPr/>
        </p:nvCxnSpPr>
        <p:spPr>
          <a:xfrm flipV="1">
            <a:off x="1386840" y="3315381"/>
            <a:ext cx="1003851" cy="241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39" idx="6"/>
            <a:endCxn id="76" idx="2"/>
          </p:cNvCxnSpPr>
          <p:nvPr/>
        </p:nvCxnSpPr>
        <p:spPr>
          <a:xfrm flipV="1">
            <a:off x="1386840" y="3315381"/>
            <a:ext cx="1003851" cy="882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3" idx="6"/>
            <a:endCxn id="76" idx="2"/>
          </p:cNvCxnSpPr>
          <p:nvPr/>
        </p:nvCxnSpPr>
        <p:spPr>
          <a:xfrm flipV="1">
            <a:off x="1386840" y="3315381"/>
            <a:ext cx="1003851" cy="2070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Oval 81"/>
          <p:cNvSpPr>
            <a:spLocks noChangeAspect="1"/>
          </p:cNvSpPr>
          <p:nvPr/>
        </p:nvSpPr>
        <p:spPr>
          <a:xfrm>
            <a:off x="2391797" y="4904381"/>
            <a:ext cx="548640" cy="548640"/>
          </a:xfrm>
          <a:prstGeom prst="ellipse">
            <a:avLst/>
          </a:prstGeom>
          <a:solidFill>
            <a:schemeClr val="accent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r>
              <a:rPr lang="en-US" dirty="0"/>
              <a:t>1</a:t>
            </a:r>
          </a:p>
        </p:txBody>
      </p:sp>
      <p:sp>
        <p:nvSpPr>
          <p:cNvPr id="83" name="TextBox 82"/>
          <p:cNvSpPr txBox="1"/>
          <p:nvPr/>
        </p:nvSpPr>
        <p:spPr>
          <a:xfrm>
            <a:off x="2035744" y="5841243"/>
            <a:ext cx="1161985" cy="369332"/>
          </a:xfrm>
          <a:prstGeom prst="rect">
            <a:avLst/>
          </a:prstGeom>
          <a:noFill/>
        </p:spPr>
        <p:txBody>
          <a:bodyPr wrap="none" rtlCol="0">
            <a:spAutoFit/>
          </a:bodyPr>
          <a:lstStyle/>
          <a:p>
            <a:r>
              <a:rPr lang="en-US" dirty="0"/>
              <a:t>Features 1</a:t>
            </a:r>
          </a:p>
        </p:txBody>
      </p:sp>
      <mc:AlternateContent xmlns:mc="http://schemas.openxmlformats.org/markup-compatibility/2006" xmlns:a14="http://schemas.microsoft.com/office/drawing/2010/main">
        <mc:Choice Requires="a14">
          <p:sp>
            <p:nvSpPr>
              <p:cNvPr id="84" name="Oval 83"/>
              <p:cNvSpPr>
                <a:spLocks noChangeAspect="1"/>
              </p:cNvSpPr>
              <p:nvPr/>
            </p:nvSpPr>
            <p:spPr>
              <a:xfrm>
                <a:off x="2387077" y="3668827"/>
                <a:ext cx="548640" cy="548640"/>
              </a:xfrm>
              <a:prstGeom prst="ellipse">
                <a:avLst/>
              </a:prstGeom>
              <a:solidFill>
                <a:schemeClr val="accent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ctr">
                <a:normAutofit/>
              </a:bodyPr>
              <a:lstStyle/>
              <a:p>
                <a:pPr algn="ct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h</m:t>
                          </m:r>
                        </m:e>
                        <m:sub>
                          <m:r>
                            <a:rPr lang="en-US" b="0" i="1" smtClean="0">
                              <a:latin typeface="Cambria Math" panose="02040503050406030204" pitchFamily="18" charset="0"/>
                            </a:rPr>
                            <m:t>3</m:t>
                          </m:r>
                        </m:sub>
                        <m:sup>
                          <m:r>
                            <a:rPr lang="en-US" i="1">
                              <a:latin typeface="Cambria Math" panose="02040503050406030204" pitchFamily="18" charset="0"/>
                            </a:rPr>
                            <m:t>1</m:t>
                          </m:r>
                        </m:sup>
                      </m:sSubSup>
                    </m:oMath>
                  </m:oMathPara>
                </a14:m>
                <a:endParaRPr lang="en-US" dirty="0"/>
              </a:p>
            </p:txBody>
          </p:sp>
        </mc:Choice>
        <mc:Fallback xmlns="">
          <p:sp>
            <p:nvSpPr>
              <p:cNvPr id="84" name="Oval 83"/>
              <p:cNvSpPr>
                <a:spLocks noRot="1" noChangeAspect="1" noMove="1" noResize="1" noEditPoints="1" noAdjustHandles="1" noChangeArrowheads="1" noChangeShapeType="1" noTextEdit="1"/>
              </p:cNvSpPr>
              <p:nvPr/>
            </p:nvSpPr>
            <p:spPr>
              <a:xfrm>
                <a:off x="2387077" y="3668827"/>
                <a:ext cx="548640" cy="548640"/>
              </a:xfrm>
              <a:prstGeom prst="ellipse">
                <a:avLst/>
              </a:prstGeom>
              <a:blipFill rotWithShape="0">
                <a:blip r:embed="rId18"/>
                <a:stretch>
                  <a:fillRect/>
                </a:stretch>
              </a:blipFill>
              <a:ln>
                <a:prstDash val="dash"/>
              </a:ln>
            </p:spPr>
            <p:txBody>
              <a:bodyPr/>
              <a:lstStyle/>
              <a:p>
                <a:r>
                  <a:rPr lang="en-US">
                    <a:noFill/>
                  </a:rPr>
                  <a:t> </a:t>
                </a:r>
              </a:p>
            </p:txBody>
          </p:sp>
        </mc:Fallback>
      </mc:AlternateContent>
      <p:cxnSp>
        <p:nvCxnSpPr>
          <p:cNvPr id="85" name="Straight Arrow Connector 84"/>
          <p:cNvCxnSpPr>
            <a:stCxn id="41" idx="6"/>
            <a:endCxn id="84" idx="2"/>
          </p:cNvCxnSpPr>
          <p:nvPr/>
        </p:nvCxnSpPr>
        <p:spPr>
          <a:xfrm>
            <a:off x="1386840" y="2262750"/>
            <a:ext cx="1000237" cy="1680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42" idx="6"/>
            <a:endCxn id="84" idx="2"/>
          </p:cNvCxnSpPr>
          <p:nvPr/>
        </p:nvCxnSpPr>
        <p:spPr>
          <a:xfrm>
            <a:off x="1386840" y="2909673"/>
            <a:ext cx="1000237" cy="1033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43" idx="6"/>
            <a:endCxn id="84" idx="2"/>
          </p:cNvCxnSpPr>
          <p:nvPr/>
        </p:nvCxnSpPr>
        <p:spPr>
          <a:xfrm>
            <a:off x="1386840" y="3556596"/>
            <a:ext cx="1000237" cy="386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9" idx="6"/>
            <a:endCxn id="84" idx="2"/>
          </p:cNvCxnSpPr>
          <p:nvPr/>
        </p:nvCxnSpPr>
        <p:spPr>
          <a:xfrm flipV="1">
            <a:off x="1386840" y="3943147"/>
            <a:ext cx="1000237" cy="254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73" idx="6"/>
          </p:cNvCxnSpPr>
          <p:nvPr/>
        </p:nvCxnSpPr>
        <p:spPr>
          <a:xfrm flipV="1">
            <a:off x="1386840" y="3943147"/>
            <a:ext cx="947742" cy="1442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75" idx="6"/>
            <a:endCxn id="40" idx="2"/>
          </p:cNvCxnSpPr>
          <p:nvPr/>
        </p:nvCxnSpPr>
        <p:spPr>
          <a:xfrm>
            <a:off x="2937524" y="2700224"/>
            <a:ext cx="724140" cy="336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76" idx="6"/>
            <a:endCxn id="40" idx="2"/>
          </p:cNvCxnSpPr>
          <p:nvPr/>
        </p:nvCxnSpPr>
        <p:spPr>
          <a:xfrm flipV="1">
            <a:off x="2939331" y="3036252"/>
            <a:ext cx="722333" cy="279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84" idx="6"/>
            <a:endCxn id="40" idx="2"/>
          </p:cNvCxnSpPr>
          <p:nvPr/>
        </p:nvCxnSpPr>
        <p:spPr>
          <a:xfrm flipV="1">
            <a:off x="2935717" y="3036252"/>
            <a:ext cx="725947" cy="906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5" idx="6"/>
            <a:endCxn id="44" idx="2"/>
          </p:cNvCxnSpPr>
          <p:nvPr/>
        </p:nvCxnSpPr>
        <p:spPr>
          <a:xfrm>
            <a:off x="2937524" y="2700224"/>
            <a:ext cx="725947" cy="951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6" idx="6"/>
            <a:endCxn id="44" idx="2"/>
          </p:cNvCxnSpPr>
          <p:nvPr/>
        </p:nvCxnSpPr>
        <p:spPr>
          <a:xfrm>
            <a:off x="2939331" y="3315381"/>
            <a:ext cx="724140" cy="336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4" idx="6"/>
            <a:endCxn id="44" idx="2"/>
          </p:cNvCxnSpPr>
          <p:nvPr/>
        </p:nvCxnSpPr>
        <p:spPr>
          <a:xfrm flipV="1">
            <a:off x="2935717" y="3651409"/>
            <a:ext cx="727754" cy="291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2" idx="6"/>
            <a:endCxn id="40" idx="2"/>
          </p:cNvCxnSpPr>
          <p:nvPr/>
        </p:nvCxnSpPr>
        <p:spPr>
          <a:xfrm flipV="1">
            <a:off x="2940437" y="3036252"/>
            <a:ext cx="721227" cy="2142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2" idx="6"/>
            <a:endCxn id="44" idx="2"/>
          </p:cNvCxnSpPr>
          <p:nvPr/>
        </p:nvCxnSpPr>
        <p:spPr>
          <a:xfrm flipV="1">
            <a:off x="2940437" y="3651409"/>
            <a:ext cx="723034" cy="1527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3442387" y="5831084"/>
            <a:ext cx="1161985" cy="369332"/>
          </a:xfrm>
          <a:prstGeom prst="rect">
            <a:avLst/>
          </a:prstGeom>
          <a:noFill/>
        </p:spPr>
        <p:txBody>
          <a:bodyPr wrap="none" rtlCol="0">
            <a:spAutoFit/>
          </a:bodyPr>
          <a:lstStyle/>
          <a:p>
            <a:r>
              <a:rPr lang="en-US" dirty="0"/>
              <a:t>Features 2</a:t>
            </a:r>
          </a:p>
        </p:txBody>
      </p:sp>
      <p:sp>
        <p:nvSpPr>
          <p:cNvPr id="91" name="TextBox 90"/>
          <p:cNvSpPr txBox="1"/>
          <p:nvPr/>
        </p:nvSpPr>
        <p:spPr>
          <a:xfrm>
            <a:off x="4838980" y="5831084"/>
            <a:ext cx="1022524" cy="369332"/>
          </a:xfrm>
          <a:prstGeom prst="rect">
            <a:avLst/>
          </a:prstGeom>
          <a:noFill/>
        </p:spPr>
        <p:txBody>
          <a:bodyPr wrap="none" rtlCol="0">
            <a:spAutoFit/>
          </a:bodyPr>
          <a:lstStyle/>
          <a:p>
            <a:r>
              <a:rPr lang="en-US" dirty="0"/>
              <a:t>Soft-max</a:t>
            </a:r>
          </a:p>
        </p:txBody>
      </p:sp>
    </p:spTree>
    <p:extLst>
      <p:ext uri="{BB962C8B-B14F-4D97-AF65-F5344CB8AC3E}">
        <p14:creationId xmlns:p14="http://schemas.microsoft.com/office/powerpoint/2010/main" val="41812911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solidFill>
                  <a:srgbClr val="00B050"/>
                </a:solidFill>
              </a:rPr>
              <a:t>Auto-encoders</a:t>
            </a:r>
          </a:p>
          <a:p>
            <a:r>
              <a:rPr lang="en-US" dirty="0">
                <a:solidFill>
                  <a:srgbClr val="00B050"/>
                </a:solidFill>
              </a:rPr>
              <a:t>Stacked Denoising Autoencoders (</a:t>
            </a:r>
            <a:r>
              <a:rPr lang="en-US" dirty="0" err="1">
                <a:solidFill>
                  <a:srgbClr val="00B050"/>
                </a:solidFill>
              </a:rPr>
              <a:t>SdA</a:t>
            </a:r>
            <a:r>
              <a:rPr lang="en-US" dirty="0">
                <a:solidFill>
                  <a:srgbClr val="00B050"/>
                </a:solidFill>
              </a:rPr>
              <a:t>)</a:t>
            </a:r>
          </a:p>
          <a:p>
            <a:r>
              <a:rPr lang="en-US" b="1" dirty="0">
                <a:solidFill>
                  <a:srgbClr val="FF0000"/>
                </a:solidFill>
              </a:rPr>
              <a:t>Deep auto-encoders for document clustering</a:t>
            </a:r>
          </a:p>
          <a:p>
            <a:endParaRPr lang="en-US" dirty="0"/>
          </a:p>
        </p:txBody>
      </p:sp>
    </p:spTree>
    <p:extLst>
      <p:ext uri="{BB962C8B-B14F-4D97-AF65-F5344CB8AC3E}">
        <p14:creationId xmlns:p14="http://schemas.microsoft.com/office/powerpoint/2010/main" val="41519738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a:xfrm>
            <a:off x="609600" y="20639"/>
            <a:ext cx="10972800" cy="1143000"/>
          </a:xfrm>
        </p:spPr>
        <p:txBody>
          <a:bodyPr>
            <a:noAutofit/>
          </a:bodyPr>
          <a:lstStyle/>
          <a:p>
            <a:r>
              <a:rPr lang="en-US" sz="3200" dirty="0"/>
              <a:t>How to find documents that are similar to a query document</a:t>
            </a:r>
          </a:p>
        </p:txBody>
      </p:sp>
      <p:sp>
        <p:nvSpPr>
          <p:cNvPr id="391171" name="Rectangle 3"/>
          <p:cNvSpPr>
            <a:spLocks noGrp="1" noChangeArrowheads="1"/>
          </p:cNvSpPr>
          <p:nvPr>
            <p:ph type="body" idx="1"/>
          </p:nvPr>
        </p:nvSpPr>
        <p:spPr>
          <a:xfrm>
            <a:off x="609600" y="1363133"/>
            <a:ext cx="8500533" cy="4445000"/>
          </a:xfrm>
        </p:spPr>
        <p:txBody>
          <a:bodyPr>
            <a:normAutofit/>
          </a:bodyPr>
          <a:lstStyle/>
          <a:p>
            <a:r>
              <a:rPr lang="en-US" dirty="0"/>
              <a:t>Convert each document into a </a:t>
            </a:r>
            <a:r>
              <a:rPr lang="ja-JP" altLang="en-US" dirty="0">
                <a:latin typeface="Arial"/>
              </a:rPr>
              <a:t>“</a:t>
            </a:r>
            <a:r>
              <a:rPr lang="en-US" dirty="0"/>
              <a:t>bag of words</a:t>
            </a:r>
            <a:r>
              <a:rPr lang="ja-JP" altLang="en-US" dirty="0">
                <a:latin typeface="Arial"/>
              </a:rPr>
              <a:t>”</a:t>
            </a:r>
            <a:r>
              <a:rPr lang="en-US" dirty="0"/>
              <a:t>.</a:t>
            </a:r>
          </a:p>
          <a:p>
            <a:pPr lvl="1"/>
            <a:r>
              <a:rPr lang="en-US" dirty="0"/>
              <a:t>This is a vector of word counts ignoring  order. </a:t>
            </a:r>
          </a:p>
          <a:p>
            <a:pPr lvl="1"/>
            <a:r>
              <a:rPr lang="en-US" dirty="0"/>
              <a:t>Ignore stop words (like </a:t>
            </a:r>
            <a:r>
              <a:rPr lang="ja-JP" altLang="en-US" dirty="0">
                <a:latin typeface="Arial"/>
              </a:rPr>
              <a:t>“</a:t>
            </a:r>
            <a:r>
              <a:rPr lang="en-US" dirty="0"/>
              <a:t>the</a:t>
            </a:r>
            <a:r>
              <a:rPr lang="ja-JP" altLang="en-US" dirty="0">
                <a:latin typeface="Arial"/>
              </a:rPr>
              <a:t>”</a:t>
            </a:r>
            <a:r>
              <a:rPr lang="en-US" dirty="0"/>
              <a:t> or </a:t>
            </a:r>
            <a:r>
              <a:rPr lang="ja-JP" altLang="en-US" dirty="0">
                <a:latin typeface="Arial"/>
              </a:rPr>
              <a:t>“</a:t>
            </a:r>
            <a:r>
              <a:rPr lang="en-US" dirty="0"/>
              <a:t>over</a:t>
            </a:r>
            <a:r>
              <a:rPr lang="ja-JP" altLang="en-US" dirty="0">
                <a:latin typeface="Arial"/>
              </a:rPr>
              <a:t>”</a:t>
            </a:r>
            <a:r>
              <a:rPr lang="en-US" dirty="0"/>
              <a:t>)</a:t>
            </a:r>
          </a:p>
          <a:p>
            <a:r>
              <a:rPr lang="en-US" dirty="0"/>
              <a:t>We could compare the word counts of the query document and millions of other documents but this is too slow. </a:t>
            </a:r>
          </a:p>
          <a:p>
            <a:pPr lvl="1"/>
            <a:r>
              <a:rPr lang="en-US" dirty="0"/>
              <a:t>So we reduce each document vector to a much smaller vector that still contains most of the information about the content of the document.</a:t>
            </a:r>
          </a:p>
        </p:txBody>
      </p:sp>
      <p:sp>
        <p:nvSpPr>
          <p:cNvPr id="391172" name="Text Box 4"/>
          <p:cNvSpPr txBox="1">
            <a:spLocks noChangeArrowheads="1"/>
          </p:cNvSpPr>
          <p:nvPr/>
        </p:nvSpPr>
        <p:spPr bwMode="auto">
          <a:xfrm>
            <a:off x="10079569" y="1038757"/>
            <a:ext cx="1680633" cy="37862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667" dirty="0">
                <a:solidFill>
                  <a:srgbClr val="3333CC"/>
                </a:solidFill>
              </a:rPr>
              <a:t>fish cheese vector count school query reduce bag pulpit </a:t>
            </a:r>
            <a:r>
              <a:rPr lang="en-US" sz="2667" dirty="0" err="1">
                <a:solidFill>
                  <a:srgbClr val="3333CC"/>
                </a:solidFill>
              </a:rPr>
              <a:t>iraq</a:t>
            </a:r>
            <a:r>
              <a:rPr lang="en-US" sz="2667" dirty="0">
                <a:solidFill>
                  <a:srgbClr val="3333CC"/>
                </a:solidFill>
              </a:rPr>
              <a:t>  word</a:t>
            </a:r>
          </a:p>
        </p:txBody>
      </p:sp>
      <p:sp>
        <p:nvSpPr>
          <p:cNvPr id="391173" name="Text Box 5"/>
          <p:cNvSpPr txBox="1">
            <a:spLocks noChangeArrowheads="1"/>
          </p:cNvSpPr>
          <p:nvPr/>
        </p:nvSpPr>
        <p:spPr bwMode="auto">
          <a:xfrm>
            <a:off x="9408584" y="1046164"/>
            <a:ext cx="480483" cy="46070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2667" dirty="0"/>
              <a:t>0 0 2 2 0 2 1 1 0 0 2</a:t>
            </a:r>
          </a:p>
        </p:txBody>
      </p:sp>
      <p:sp>
        <p:nvSpPr>
          <p:cNvPr id="391174" name="Rectangle 6"/>
          <p:cNvSpPr>
            <a:spLocks noChangeArrowheads="1"/>
          </p:cNvSpPr>
          <p:nvPr/>
        </p:nvSpPr>
        <p:spPr bwMode="auto">
          <a:xfrm>
            <a:off x="9408584" y="1130830"/>
            <a:ext cx="480483" cy="4494293"/>
          </a:xfrm>
          <a:prstGeom prst="rect">
            <a:avLst/>
          </a:prstGeom>
          <a:solidFill>
            <a:schemeClr val="accent1">
              <a:alpha val="0"/>
            </a:schemeClr>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2400"/>
          </a:p>
        </p:txBody>
      </p:sp>
    </p:spTree>
    <p:extLst>
      <p:ext uri="{BB962C8B-B14F-4D97-AF65-F5344CB8AC3E}">
        <p14:creationId xmlns:p14="http://schemas.microsoft.com/office/powerpoint/2010/main" val="162990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1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11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11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11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117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11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1171">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11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172" grpId="0"/>
      <p:bldP spid="391173" grpId="0"/>
      <p:bldP spid="39117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a:xfrm>
            <a:off x="609600" y="-100013"/>
            <a:ext cx="10972800" cy="1143001"/>
          </a:xfrm>
        </p:spPr>
        <p:txBody>
          <a:bodyPr/>
          <a:lstStyle/>
          <a:p>
            <a:r>
              <a:rPr lang="en-US" dirty="0"/>
              <a:t>How to compress the count vector </a:t>
            </a:r>
          </a:p>
        </p:txBody>
      </p:sp>
      <p:sp>
        <p:nvSpPr>
          <p:cNvPr id="392195" name="Rectangle 3"/>
          <p:cNvSpPr>
            <a:spLocks noGrp="1" noChangeArrowheads="1"/>
          </p:cNvSpPr>
          <p:nvPr>
            <p:ph type="body" sz="half" idx="2"/>
          </p:nvPr>
        </p:nvSpPr>
        <p:spPr>
          <a:xfrm>
            <a:off x="6959600" y="1600201"/>
            <a:ext cx="5198533" cy="4525963"/>
          </a:xfrm>
        </p:spPr>
        <p:txBody>
          <a:bodyPr>
            <a:normAutofit/>
          </a:bodyPr>
          <a:lstStyle/>
          <a:p>
            <a:r>
              <a:rPr lang="en-US" sz="2400" dirty="0"/>
              <a:t>We train the neural network to reproduce its input vector as its output</a:t>
            </a:r>
          </a:p>
          <a:p>
            <a:r>
              <a:rPr lang="en-US" sz="2400" dirty="0"/>
              <a:t>This forces it to compress as much information as possible into the 10 numbers in the central bottleneck.</a:t>
            </a:r>
          </a:p>
          <a:p>
            <a:r>
              <a:rPr lang="en-US" sz="2400" dirty="0"/>
              <a:t>These 10 numbers are then a good way to compare documents.</a:t>
            </a:r>
          </a:p>
        </p:txBody>
      </p:sp>
      <p:sp>
        <p:nvSpPr>
          <p:cNvPr id="392196" name="Text Box 4"/>
          <p:cNvSpPr txBox="1">
            <a:spLocks noChangeArrowheads="1"/>
          </p:cNvSpPr>
          <p:nvPr/>
        </p:nvSpPr>
        <p:spPr bwMode="auto">
          <a:xfrm>
            <a:off x="1297520" y="1046163"/>
            <a:ext cx="4703233" cy="420564"/>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133" dirty="0"/>
              <a:t> 2000 reconstructed counts</a:t>
            </a:r>
          </a:p>
        </p:txBody>
      </p:sp>
      <p:sp>
        <p:nvSpPr>
          <p:cNvPr id="392197" name="Text Box 5"/>
          <p:cNvSpPr txBox="1">
            <a:spLocks noChangeArrowheads="1"/>
          </p:cNvSpPr>
          <p:nvPr/>
        </p:nvSpPr>
        <p:spPr bwMode="auto">
          <a:xfrm>
            <a:off x="2209802" y="1804459"/>
            <a:ext cx="2927351" cy="420564"/>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133" dirty="0"/>
              <a:t>500 neurons</a:t>
            </a:r>
          </a:p>
        </p:txBody>
      </p:sp>
      <p:sp>
        <p:nvSpPr>
          <p:cNvPr id="392198" name="AutoShape 6"/>
          <p:cNvSpPr>
            <a:spLocks noChangeArrowheads="1"/>
          </p:cNvSpPr>
          <p:nvPr/>
        </p:nvSpPr>
        <p:spPr bwMode="auto">
          <a:xfrm>
            <a:off x="3505200" y="1500188"/>
            <a:ext cx="287867" cy="273051"/>
          </a:xfrm>
          <a:prstGeom prst="upArrow">
            <a:avLst>
              <a:gd name="adj1" fmla="val 50000"/>
              <a:gd name="adj2" fmla="val 31618"/>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en-US" sz="2133"/>
          </a:p>
        </p:txBody>
      </p:sp>
      <p:sp>
        <p:nvSpPr>
          <p:cNvPr id="392199" name="Text Box 7"/>
          <p:cNvSpPr txBox="1">
            <a:spLocks noChangeArrowheads="1"/>
          </p:cNvSpPr>
          <p:nvPr/>
        </p:nvSpPr>
        <p:spPr bwMode="auto">
          <a:xfrm>
            <a:off x="1295402" y="5593292"/>
            <a:ext cx="4703233" cy="420564"/>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133" dirty="0"/>
              <a:t>     2000 word counts</a:t>
            </a:r>
          </a:p>
        </p:txBody>
      </p:sp>
      <p:sp>
        <p:nvSpPr>
          <p:cNvPr id="392200" name="Text Box 8"/>
          <p:cNvSpPr txBox="1">
            <a:spLocks noChangeArrowheads="1"/>
          </p:cNvSpPr>
          <p:nvPr/>
        </p:nvSpPr>
        <p:spPr bwMode="auto">
          <a:xfrm>
            <a:off x="2258486" y="4842405"/>
            <a:ext cx="2973916" cy="420564"/>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133" dirty="0"/>
              <a:t>500 neurons </a:t>
            </a:r>
          </a:p>
        </p:txBody>
      </p:sp>
      <p:sp>
        <p:nvSpPr>
          <p:cNvPr id="392201" name="Text Box 9"/>
          <p:cNvSpPr txBox="1">
            <a:spLocks noChangeArrowheads="1"/>
          </p:cNvSpPr>
          <p:nvPr/>
        </p:nvSpPr>
        <p:spPr bwMode="auto">
          <a:xfrm>
            <a:off x="2544233" y="4077759"/>
            <a:ext cx="2305051" cy="420564"/>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133" dirty="0"/>
              <a:t>250 neurons </a:t>
            </a:r>
          </a:p>
        </p:txBody>
      </p:sp>
      <p:sp>
        <p:nvSpPr>
          <p:cNvPr id="392202" name="Text Box 10"/>
          <p:cNvSpPr txBox="1">
            <a:spLocks noChangeArrowheads="1"/>
          </p:cNvSpPr>
          <p:nvPr/>
        </p:nvSpPr>
        <p:spPr bwMode="auto">
          <a:xfrm>
            <a:off x="2544236" y="2560639"/>
            <a:ext cx="2351617" cy="420564"/>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133" dirty="0"/>
              <a:t>250 neurons </a:t>
            </a:r>
          </a:p>
        </p:txBody>
      </p:sp>
      <p:sp>
        <p:nvSpPr>
          <p:cNvPr id="392203" name="Text Box 11"/>
          <p:cNvSpPr txBox="1">
            <a:spLocks noChangeArrowheads="1"/>
          </p:cNvSpPr>
          <p:nvPr/>
        </p:nvSpPr>
        <p:spPr bwMode="auto">
          <a:xfrm>
            <a:off x="3312584" y="3313113"/>
            <a:ext cx="768349" cy="420564"/>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133" dirty="0"/>
              <a:t>10  </a:t>
            </a:r>
          </a:p>
        </p:txBody>
      </p:sp>
      <p:sp>
        <p:nvSpPr>
          <p:cNvPr id="392204" name="AutoShape 12"/>
          <p:cNvSpPr>
            <a:spLocks noChangeArrowheads="1"/>
          </p:cNvSpPr>
          <p:nvPr/>
        </p:nvSpPr>
        <p:spPr bwMode="auto">
          <a:xfrm>
            <a:off x="3551767" y="2258483"/>
            <a:ext cx="287867" cy="273051"/>
          </a:xfrm>
          <a:prstGeom prst="upArrow">
            <a:avLst>
              <a:gd name="adj1" fmla="val 50000"/>
              <a:gd name="adj2" fmla="val 31618"/>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en-US" sz="2133"/>
          </a:p>
        </p:txBody>
      </p:sp>
      <p:sp>
        <p:nvSpPr>
          <p:cNvPr id="392205" name="AutoShape 13"/>
          <p:cNvSpPr>
            <a:spLocks noChangeArrowheads="1"/>
          </p:cNvSpPr>
          <p:nvPr/>
        </p:nvSpPr>
        <p:spPr bwMode="auto">
          <a:xfrm>
            <a:off x="3551767" y="3020483"/>
            <a:ext cx="287867" cy="273051"/>
          </a:xfrm>
          <a:prstGeom prst="upArrow">
            <a:avLst>
              <a:gd name="adj1" fmla="val 50000"/>
              <a:gd name="adj2" fmla="val 31618"/>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en-US" sz="2133"/>
          </a:p>
        </p:txBody>
      </p:sp>
      <p:sp>
        <p:nvSpPr>
          <p:cNvPr id="392206" name="AutoShape 14"/>
          <p:cNvSpPr>
            <a:spLocks noChangeArrowheads="1"/>
          </p:cNvSpPr>
          <p:nvPr/>
        </p:nvSpPr>
        <p:spPr bwMode="auto">
          <a:xfrm>
            <a:off x="3551767" y="3768196"/>
            <a:ext cx="287867" cy="273051"/>
          </a:xfrm>
          <a:prstGeom prst="upArrow">
            <a:avLst>
              <a:gd name="adj1" fmla="val 50000"/>
              <a:gd name="adj2" fmla="val 31618"/>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en-US" sz="2133"/>
          </a:p>
        </p:txBody>
      </p:sp>
      <p:sp>
        <p:nvSpPr>
          <p:cNvPr id="392207" name="AutoShape 15"/>
          <p:cNvSpPr>
            <a:spLocks noChangeArrowheads="1"/>
          </p:cNvSpPr>
          <p:nvPr/>
        </p:nvSpPr>
        <p:spPr bwMode="auto">
          <a:xfrm>
            <a:off x="3600451" y="4532841"/>
            <a:ext cx="287867" cy="273051"/>
          </a:xfrm>
          <a:prstGeom prst="upArrow">
            <a:avLst>
              <a:gd name="adj1" fmla="val 50000"/>
              <a:gd name="adj2" fmla="val 31618"/>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en-US" sz="2133"/>
          </a:p>
        </p:txBody>
      </p:sp>
      <p:sp>
        <p:nvSpPr>
          <p:cNvPr id="392208" name="AutoShape 16"/>
          <p:cNvSpPr>
            <a:spLocks noChangeArrowheads="1"/>
          </p:cNvSpPr>
          <p:nvPr/>
        </p:nvSpPr>
        <p:spPr bwMode="auto">
          <a:xfrm>
            <a:off x="3600451" y="5311775"/>
            <a:ext cx="287867" cy="273051"/>
          </a:xfrm>
          <a:prstGeom prst="upArrow">
            <a:avLst>
              <a:gd name="adj1" fmla="val 50000"/>
              <a:gd name="adj2" fmla="val 31618"/>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en-US" sz="2133"/>
          </a:p>
        </p:txBody>
      </p:sp>
      <p:sp>
        <p:nvSpPr>
          <p:cNvPr id="392209" name="Text Box 17"/>
          <p:cNvSpPr txBox="1">
            <a:spLocks noChangeArrowheads="1"/>
          </p:cNvSpPr>
          <p:nvPr/>
        </p:nvSpPr>
        <p:spPr bwMode="auto">
          <a:xfrm>
            <a:off x="6076953" y="5273677"/>
            <a:ext cx="1534583" cy="9131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667" dirty="0">
                <a:solidFill>
                  <a:srgbClr val="3333CC"/>
                </a:solidFill>
              </a:rPr>
              <a:t>input vector</a:t>
            </a:r>
          </a:p>
        </p:txBody>
      </p:sp>
      <p:sp>
        <p:nvSpPr>
          <p:cNvPr id="392210" name="Text Box 18"/>
          <p:cNvSpPr txBox="1">
            <a:spLocks noChangeArrowheads="1"/>
          </p:cNvSpPr>
          <p:nvPr/>
        </p:nvSpPr>
        <p:spPr bwMode="auto">
          <a:xfrm>
            <a:off x="6076953" y="765177"/>
            <a:ext cx="1534583" cy="9131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2667" dirty="0">
                <a:solidFill>
                  <a:srgbClr val="3333CC"/>
                </a:solidFill>
              </a:rPr>
              <a:t>output vector</a:t>
            </a:r>
          </a:p>
        </p:txBody>
      </p:sp>
    </p:spTree>
    <p:extLst>
      <p:ext uri="{BB962C8B-B14F-4D97-AF65-F5344CB8AC3E}">
        <p14:creationId xmlns:p14="http://schemas.microsoft.com/office/powerpoint/2010/main" val="59124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2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2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21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8" name="Rectangle 4"/>
          <p:cNvSpPr>
            <a:spLocks noGrp="1" noChangeArrowheads="1"/>
          </p:cNvSpPr>
          <p:nvPr>
            <p:ph type="title"/>
          </p:nvPr>
        </p:nvSpPr>
        <p:spPr/>
        <p:txBody>
          <a:bodyPr/>
          <a:lstStyle/>
          <a:p>
            <a:endParaRPr lang="en-US"/>
          </a:p>
        </p:txBody>
      </p:sp>
      <p:pic>
        <p:nvPicPr>
          <p:cNvPr id="395269" name="Picture 5" descr="2dLS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0035" y="263526"/>
            <a:ext cx="7981951" cy="6621463"/>
          </a:xfrm>
          <a:prstGeom prst="rect">
            <a:avLst/>
          </a:prstGeom>
          <a:noFill/>
          <a:extLst>
            <a:ext uri="{909E8E84-426E-40dd-AFC4-6F175D3DCCD1}">
              <a14:hiddenFill xmlns:a14="http://schemas.microsoft.com/office/drawing/2010/main" xmlns="">
                <a:solidFill>
                  <a:srgbClr val="FFFFFF"/>
                </a:solidFill>
              </a14:hiddenFill>
            </a:ext>
          </a:extLst>
        </p:spPr>
      </p:pic>
      <p:sp>
        <p:nvSpPr>
          <p:cNvPr id="395270" name="Text Box 6"/>
          <p:cNvSpPr txBox="1">
            <a:spLocks noChangeArrowheads="1"/>
          </p:cNvSpPr>
          <p:nvPr/>
        </p:nvSpPr>
        <p:spPr bwMode="auto">
          <a:xfrm>
            <a:off x="334435" y="260707"/>
            <a:ext cx="11857567" cy="1159228"/>
          </a:xfrm>
          <a:prstGeom prst="rect">
            <a:avLst/>
          </a:prstGeom>
          <a:solidFill>
            <a:schemeClr val="bg1"/>
          </a:solidFill>
          <a:ln>
            <a:noFill/>
          </a:ln>
          <a:effectLst/>
        </p:spPr>
        <p:txBody>
          <a:bodyPr>
            <a:spAutoFit/>
          </a:bodyPr>
          <a:lstStyle/>
          <a:p>
            <a:pPr>
              <a:spcBef>
                <a:spcPct val="50000"/>
              </a:spcBef>
            </a:pPr>
            <a:r>
              <a:rPr lang="en-US" sz="3200" dirty="0">
                <a:solidFill>
                  <a:srgbClr val="3333CC"/>
                </a:solidFill>
              </a:rPr>
              <a:t>First compress all documents to 2 numbers using PCA on log(1+count). Then use different colors</a:t>
            </a:r>
            <a:r>
              <a:rPr lang="en-US" sz="3733" dirty="0">
                <a:solidFill>
                  <a:srgbClr val="3333CC"/>
                </a:solidFill>
              </a:rPr>
              <a:t> </a:t>
            </a:r>
            <a:r>
              <a:rPr lang="en-US" sz="3200" dirty="0">
                <a:solidFill>
                  <a:srgbClr val="3333CC"/>
                </a:solidFill>
              </a:rPr>
              <a:t>for different categories.</a:t>
            </a:r>
          </a:p>
        </p:txBody>
      </p:sp>
    </p:spTree>
    <p:extLst>
      <p:ext uri="{BB962C8B-B14F-4D97-AF65-F5344CB8AC3E}">
        <p14:creationId xmlns:p14="http://schemas.microsoft.com/office/powerpoint/2010/main" val="3162562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3218" name="Picture 2" descr="2dau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784" y="152401"/>
            <a:ext cx="10293349" cy="6732588"/>
          </a:xfrm>
          <a:prstGeom prst="rect">
            <a:avLst/>
          </a:prstGeom>
          <a:noFill/>
          <a:extLst>
            <a:ext uri="{909E8E84-426E-40dd-AFC4-6F175D3DCCD1}">
              <a14:hiddenFill xmlns:a14="http://schemas.microsoft.com/office/drawing/2010/main" xmlns="">
                <a:solidFill>
                  <a:srgbClr val="FFFFFF"/>
                </a:solidFill>
              </a14:hiddenFill>
            </a:ext>
          </a:extLst>
        </p:spPr>
      </p:pic>
      <p:sp>
        <p:nvSpPr>
          <p:cNvPr id="393219" name="Text Box 3"/>
          <p:cNvSpPr txBox="1">
            <a:spLocks noChangeArrowheads="1"/>
          </p:cNvSpPr>
          <p:nvPr/>
        </p:nvSpPr>
        <p:spPr bwMode="auto">
          <a:xfrm>
            <a:off x="334436" y="0"/>
            <a:ext cx="11857565" cy="1077218"/>
          </a:xfrm>
          <a:prstGeom prst="rect">
            <a:avLst/>
          </a:prstGeom>
          <a:solidFill>
            <a:srgbClr val="FFFFFF"/>
          </a:solidFill>
          <a:ln>
            <a:noFill/>
          </a:ln>
          <a:effectLst/>
        </p:spPr>
        <p:txBody>
          <a:bodyPr wrap="square">
            <a:spAutoFit/>
          </a:bodyPr>
          <a:lstStyle/>
          <a:p>
            <a:pPr>
              <a:spcBef>
                <a:spcPct val="50000"/>
              </a:spcBef>
            </a:pPr>
            <a:r>
              <a:rPr lang="en-US" sz="3200" dirty="0">
                <a:solidFill>
                  <a:srgbClr val="3333CC"/>
                </a:solidFill>
              </a:rPr>
              <a:t>First compress all documents to 2 numbers using deep auto.       </a:t>
            </a:r>
            <a:br>
              <a:rPr lang="en-US" sz="3200" dirty="0">
                <a:solidFill>
                  <a:srgbClr val="3333CC"/>
                </a:solidFill>
              </a:rPr>
            </a:br>
            <a:r>
              <a:rPr lang="en-US" sz="3200" dirty="0">
                <a:solidFill>
                  <a:srgbClr val="3333CC"/>
                </a:solidFill>
              </a:rPr>
              <a:t>Then use different colors for different document categories</a:t>
            </a:r>
          </a:p>
        </p:txBody>
      </p:sp>
    </p:spTree>
    <p:extLst>
      <p:ext uri="{BB962C8B-B14F-4D97-AF65-F5344CB8AC3E}">
        <p14:creationId xmlns:p14="http://schemas.microsoft.com/office/powerpoint/2010/main" val="2575665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did not talk about …</a:t>
            </a:r>
          </a:p>
        </p:txBody>
      </p:sp>
      <p:sp>
        <p:nvSpPr>
          <p:cNvPr id="3" name="Content Placeholder 2"/>
          <p:cNvSpPr>
            <a:spLocks noGrp="1"/>
          </p:cNvSpPr>
          <p:nvPr>
            <p:ph idx="1"/>
          </p:nvPr>
        </p:nvSpPr>
        <p:spPr/>
        <p:txBody>
          <a:bodyPr>
            <a:normAutofit fontScale="77500" lnSpcReduction="20000"/>
          </a:bodyPr>
          <a:lstStyle/>
          <a:p>
            <a:r>
              <a:rPr lang="en-US" dirty="0"/>
              <a:t>Recursive neural networks: model structured outputs. Learn hierarchies and trees.</a:t>
            </a:r>
          </a:p>
          <a:p>
            <a:r>
              <a:rPr lang="en-US" dirty="0">
                <a:hlinkClick r:id="rId2"/>
              </a:rPr>
              <a:t>Deep learning for chatbots</a:t>
            </a:r>
            <a:endParaRPr lang="en-US" dirty="0"/>
          </a:p>
          <a:p>
            <a:r>
              <a:rPr lang="en-US" dirty="0"/>
              <a:t>Deep reinforcement learning</a:t>
            </a:r>
          </a:p>
          <a:p>
            <a:r>
              <a:rPr lang="en-US" dirty="0"/>
              <a:t>RBMs (Restricted Boltzmann Machines) and DBNs (Dynamic </a:t>
            </a:r>
            <a:r>
              <a:rPr lang="en-US" dirty="0" err="1"/>
              <a:t>Bayesia</a:t>
            </a:r>
            <a:r>
              <a:rPr lang="en-US" dirty="0"/>
              <a:t> Networks)</a:t>
            </a:r>
          </a:p>
          <a:p>
            <a:r>
              <a:rPr lang="en-US" dirty="0"/>
              <a:t>Memory networks</a:t>
            </a:r>
          </a:p>
          <a:p>
            <a:r>
              <a:rPr lang="en-US" dirty="0"/>
              <a:t>GANs: Generative Adversarial Networks</a:t>
            </a:r>
          </a:p>
          <a:p>
            <a:r>
              <a:rPr lang="en-US" dirty="0"/>
              <a:t>Transformer based networks: BERT, MT-DNN, </a:t>
            </a:r>
            <a:r>
              <a:rPr lang="en-US" dirty="0" err="1"/>
              <a:t>XLNet</a:t>
            </a:r>
            <a:r>
              <a:rPr lang="en-US" dirty="0"/>
              <a:t>, T5, …</a:t>
            </a:r>
          </a:p>
          <a:p>
            <a:r>
              <a:rPr lang="en-US" dirty="0"/>
              <a:t>Graph Neural Networks</a:t>
            </a:r>
          </a:p>
          <a:p>
            <a:r>
              <a:rPr lang="en-US" dirty="0"/>
              <a:t>Video analytics using deep neural networks</a:t>
            </a:r>
          </a:p>
          <a:p>
            <a:r>
              <a:rPr lang="en-US" dirty="0"/>
              <a:t>Model compression</a:t>
            </a:r>
          </a:p>
          <a:p>
            <a:r>
              <a:rPr lang="en-US" dirty="0"/>
              <a:t>Model Interpretation – e.g., </a:t>
            </a:r>
            <a:r>
              <a:rPr lang="en-US" dirty="0" err="1"/>
              <a:t>GradCAM</a:t>
            </a:r>
            <a:r>
              <a:rPr lang="en-US" dirty="0"/>
              <a:t> (Gradient-weighted Class Activation Mapping)</a:t>
            </a:r>
          </a:p>
        </p:txBody>
      </p:sp>
    </p:spTree>
    <p:extLst>
      <p:ext uri="{BB962C8B-B14F-4D97-AF65-F5344CB8AC3E}">
        <p14:creationId xmlns:p14="http://schemas.microsoft.com/office/powerpoint/2010/main" val="16249429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t>
            </a:r>
            <a:r>
              <a:rPr lang="en-US" dirty="0" err="1"/>
              <a:t>aways</a:t>
            </a:r>
            <a:endParaRPr lang="en-US" dirty="0"/>
          </a:p>
        </p:txBody>
      </p:sp>
      <p:sp>
        <p:nvSpPr>
          <p:cNvPr id="3" name="Content Placeholder 2"/>
          <p:cNvSpPr>
            <a:spLocks noGrp="1"/>
          </p:cNvSpPr>
          <p:nvPr>
            <p:ph idx="1"/>
          </p:nvPr>
        </p:nvSpPr>
        <p:spPr>
          <a:xfrm>
            <a:off x="838200" y="1549000"/>
            <a:ext cx="10629550" cy="4713488"/>
          </a:xfrm>
        </p:spPr>
        <p:txBody>
          <a:bodyPr>
            <a:normAutofit/>
          </a:bodyPr>
          <a:lstStyle/>
          <a:p>
            <a:r>
              <a:rPr lang="en-US" dirty="0"/>
              <a:t>Deep SL</a:t>
            </a:r>
          </a:p>
          <a:p>
            <a:pPr lvl="1"/>
            <a:r>
              <a:rPr lang="en-US" dirty="0">
                <a:solidFill>
                  <a:schemeClr val="accent1">
                    <a:lumMod val="75000"/>
                  </a:schemeClr>
                </a:solidFill>
              </a:rPr>
              <a:t>Multi-Layer Perceptron (MLP)</a:t>
            </a:r>
          </a:p>
          <a:p>
            <a:pPr lvl="1"/>
            <a:r>
              <a:rPr lang="en-US" dirty="0">
                <a:solidFill>
                  <a:schemeClr val="accent1">
                    <a:lumMod val="75000"/>
                  </a:schemeClr>
                </a:solidFill>
              </a:rPr>
              <a:t>Convolutional NN </a:t>
            </a:r>
          </a:p>
          <a:p>
            <a:pPr lvl="1"/>
            <a:r>
              <a:rPr lang="en-US" dirty="0">
                <a:solidFill>
                  <a:schemeClr val="accent1">
                    <a:lumMod val="75000"/>
                  </a:schemeClr>
                </a:solidFill>
              </a:rPr>
              <a:t>Recurrent Neural Net (RNN) / Long short-term memory (LSTM)</a:t>
            </a:r>
          </a:p>
          <a:p>
            <a:pPr lvl="1"/>
            <a:r>
              <a:rPr lang="en-US" dirty="0">
                <a:solidFill>
                  <a:schemeClr val="accent1">
                    <a:lumMod val="75000"/>
                  </a:schemeClr>
                </a:solidFill>
              </a:rPr>
              <a:t>Attention based models</a:t>
            </a:r>
          </a:p>
          <a:p>
            <a:r>
              <a:rPr lang="en-US" dirty="0"/>
              <a:t>Deep UL</a:t>
            </a:r>
          </a:p>
          <a:p>
            <a:pPr lvl="1"/>
            <a:r>
              <a:rPr lang="en-US" dirty="0">
                <a:solidFill>
                  <a:schemeClr val="accent1">
                    <a:lumMod val="75000"/>
                  </a:schemeClr>
                </a:solidFill>
              </a:rPr>
              <a:t>Denoising Auto-encoder (DA) and Stacked DA</a:t>
            </a:r>
          </a:p>
        </p:txBody>
      </p:sp>
    </p:spTree>
    <p:extLst>
      <p:ext uri="{BB962C8B-B14F-4D97-AF65-F5344CB8AC3E}">
        <p14:creationId xmlns:p14="http://schemas.microsoft.com/office/powerpoint/2010/main" val="40423702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p:txBody>
          <a:bodyPr>
            <a:normAutofit fontScale="92500" lnSpcReduction="20000"/>
          </a:bodyPr>
          <a:lstStyle/>
          <a:p>
            <a:r>
              <a:rPr lang="en-IN" dirty="0"/>
              <a:t>Deep learning one-stop website (tutorials/books/jobs/code/research groups)</a:t>
            </a:r>
          </a:p>
          <a:p>
            <a:pPr lvl="1"/>
            <a:r>
              <a:rPr lang="en-IN" dirty="0">
                <a:hlinkClick r:id="rId2"/>
              </a:rPr>
              <a:t>http://deeplearning.net</a:t>
            </a:r>
            <a:r>
              <a:rPr lang="en-IN" dirty="0"/>
              <a:t> </a:t>
            </a:r>
          </a:p>
          <a:p>
            <a:r>
              <a:rPr lang="en-IN" dirty="0"/>
              <a:t>Comprehensive one-stop resource for all NN related work</a:t>
            </a:r>
          </a:p>
          <a:p>
            <a:pPr lvl="1"/>
            <a:r>
              <a:rPr lang="en-IN" dirty="0">
                <a:hlinkClick r:id="rId3"/>
              </a:rPr>
              <a:t>http://deeplearning.net/reading-list/tutorials/</a:t>
            </a:r>
            <a:endParaRPr lang="en-IN" dirty="0"/>
          </a:p>
          <a:p>
            <a:r>
              <a:rPr lang="en-IN" dirty="0"/>
              <a:t>Good Introductory Tutorial on Artificial Neural Networks</a:t>
            </a:r>
          </a:p>
          <a:p>
            <a:pPr lvl="1"/>
            <a:r>
              <a:rPr lang="en-IN" dirty="0">
                <a:hlinkClick r:id="rId4"/>
              </a:rPr>
              <a:t>http://web.iitd.ac.in/~sumeet/Jain.pdf</a:t>
            </a:r>
            <a:endParaRPr lang="en-IN" dirty="0">
              <a:hlinkClick r:id="rId5"/>
            </a:endParaRPr>
          </a:p>
          <a:p>
            <a:r>
              <a:rPr lang="en-IN" dirty="0"/>
              <a:t>A Brief Introduction to Neural Networks</a:t>
            </a:r>
          </a:p>
          <a:p>
            <a:pPr lvl="1"/>
            <a:r>
              <a:rPr lang="en-IN" dirty="0">
                <a:hlinkClick r:id="rId6"/>
              </a:rPr>
              <a:t>http://www.dkriesel.com/en/science/neural_networks</a:t>
            </a:r>
            <a:endParaRPr lang="en-IN" dirty="0"/>
          </a:p>
          <a:p>
            <a:r>
              <a:rPr lang="en-IN" dirty="0"/>
              <a:t>Recent tutorials</a:t>
            </a:r>
          </a:p>
          <a:p>
            <a:pPr lvl="1"/>
            <a:r>
              <a:rPr lang="en-US" dirty="0">
                <a:hlinkClick r:id="rId7"/>
              </a:rPr>
              <a:t>Deep Learning tutorial at NIPS’2015</a:t>
            </a:r>
            <a:endParaRPr lang="en-US" dirty="0"/>
          </a:p>
          <a:p>
            <a:pPr lvl="1"/>
            <a:r>
              <a:rPr lang="en-US" dirty="0">
                <a:hlinkClick r:id="rId8"/>
              </a:rPr>
              <a:t>Reinforcement Learning tutorial at NIPS’2015</a:t>
            </a:r>
            <a:endParaRPr lang="en-US" dirty="0"/>
          </a:p>
          <a:p>
            <a:pPr lvl="1"/>
            <a:endParaRPr lang="en-IN" dirty="0"/>
          </a:p>
          <a:p>
            <a:pPr lvl="1"/>
            <a:endParaRPr lang="en-IN" dirty="0"/>
          </a:p>
          <a:p>
            <a:pPr marL="0" indent="0">
              <a:buNone/>
            </a:pPr>
            <a:endParaRPr lang="en-IN" dirty="0"/>
          </a:p>
          <a:p>
            <a:endParaRPr lang="en-US" dirty="0"/>
          </a:p>
        </p:txBody>
      </p:sp>
    </p:spTree>
    <p:extLst>
      <p:ext uri="{BB962C8B-B14F-4D97-AF65-F5344CB8AC3E}">
        <p14:creationId xmlns:p14="http://schemas.microsoft.com/office/powerpoint/2010/main" val="1816958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Encoder-decoder models for machine translation</a:t>
            </a:r>
          </a:p>
        </p:txBody>
      </p:sp>
      <p:sp>
        <p:nvSpPr>
          <p:cNvPr id="4" name="Content Placeholder 3"/>
          <p:cNvSpPr>
            <a:spLocks noGrp="1"/>
          </p:cNvSpPr>
          <p:nvPr>
            <p:ph idx="1"/>
          </p:nvPr>
        </p:nvSpPr>
        <p:spPr>
          <a:xfrm>
            <a:off x="252724" y="4460240"/>
            <a:ext cx="11101076" cy="1716723"/>
          </a:xfrm>
        </p:spPr>
        <p:txBody>
          <a:bodyPr>
            <a:normAutofit/>
          </a:bodyPr>
          <a:lstStyle/>
          <a:p>
            <a:r>
              <a:rPr lang="en-US" dirty="0"/>
              <a:t>Big RNNs trained </a:t>
            </a:r>
            <a:r>
              <a:rPr lang="en-US" dirty="0">
                <a:solidFill>
                  <a:srgbClr val="0000FF"/>
                </a:solidFill>
              </a:rPr>
              <a:t>end-to-end</a:t>
            </a:r>
            <a:r>
              <a:rPr lang="en-US" dirty="0"/>
              <a:t>.</a:t>
            </a:r>
          </a:p>
          <a:p>
            <a:pPr lvl="1"/>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9556" y="1343755"/>
            <a:ext cx="5051007" cy="2915679"/>
          </a:xfrm>
          <a:prstGeom prst="rect">
            <a:avLst/>
          </a:prstGeom>
        </p:spPr>
      </p:pic>
      <p:sp>
        <p:nvSpPr>
          <p:cNvPr id="6" name="Rectangle 5"/>
          <p:cNvSpPr/>
          <p:nvPr/>
        </p:nvSpPr>
        <p:spPr>
          <a:xfrm>
            <a:off x="5433581" y="1343754"/>
            <a:ext cx="5186445" cy="2621468"/>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5A6F8F3D-E083-464E-AAF2-AAC1CB466EA8}"/>
              </a:ext>
            </a:extLst>
          </p:cNvPr>
          <p:cNvSpPr/>
          <p:nvPr/>
        </p:nvSpPr>
        <p:spPr>
          <a:xfrm>
            <a:off x="-309880" y="1523924"/>
            <a:ext cx="3535680" cy="954107"/>
          </a:xfrm>
          <a:prstGeom prst="rect">
            <a:avLst/>
          </a:prstGeom>
        </p:spPr>
        <p:txBody>
          <a:bodyPr wrap="square">
            <a:spAutoFit/>
          </a:bodyPr>
          <a:lstStyle/>
          <a:p>
            <a:pPr lvl="1" fontAlgn="base"/>
            <a:r>
              <a:rPr lang="en-US" sz="1400" dirty="0">
                <a:solidFill>
                  <a:srgbClr val="0070C0"/>
                </a:solidFill>
              </a:rPr>
              <a:t>The encoder steps through the input time steps and encodes the entire sequence into a fixed length vector called a context vector.</a:t>
            </a:r>
          </a:p>
        </p:txBody>
      </p:sp>
      <p:sp>
        <p:nvSpPr>
          <p:cNvPr id="8" name="Rectangle 7">
            <a:extLst>
              <a:ext uri="{FF2B5EF4-FFF2-40B4-BE49-F238E27FC236}">
                <a16:creationId xmlns:a16="http://schemas.microsoft.com/office/drawing/2014/main" id="{0E45710E-E2B7-438F-8299-DE52C5961966}"/>
              </a:ext>
            </a:extLst>
          </p:cNvPr>
          <p:cNvSpPr/>
          <p:nvPr/>
        </p:nvSpPr>
        <p:spPr>
          <a:xfrm>
            <a:off x="-452120" y="6377769"/>
            <a:ext cx="9921240" cy="461665"/>
          </a:xfrm>
          <a:prstGeom prst="rect">
            <a:avLst/>
          </a:prstGeom>
        </p:spPr>
        <p:txBody>
          <a:bodyPr wrap="square">
            <a:spAutoFit/>
          </a:bodyPr>
          <a:lstStyle/>
          <a:p>
            <a:pPr lvl="1"/>
            <a:r>
              <a:rPr lang="en-US" sz="1200" dirty="0"/>
              <a:t>Ilya </a:t>
            </a:r>
            <a:r>
              <a:rPr lang="en-US" sz="1200" dirty="0" err="1"/>
              <a:t>Sutskever</a:t>
            </a:r>
            <a:r>
              <a:rPr lang="en-US" sz="1200" dirty="0"/>
              <a:t>, et al.  “</a:t>
            </a:r>
            <a:r>
              <a:rPr lang="en-US" sz="1200" dirty="0">
                <a:hlinkClick r:id="rId5"/>
              </a:rPr>
              <a:t>Sequence to Sequence Learning with Neural Networks</a:t>
            </a:r>
            <a:r>
              <a:rPr lang="en-US" sz="1200" dirty="0"/>
              <a:t>” using LSTMs.</a:t>
            </a:r>
          </a:p>
          <a:p>
            <a:pPr lvl="1"/>
            <a:r>
              <a:rPr lang="en-US" sz="1200" dirty="0" err="1"/>
              <a:t>Kyunghyun</a:t>
            </a:r>
            <a:r>
              <a:rPr lang="en-US" sz="1200" dirty="0"/>
              <a:t> Cho, et al.  “</a:t>
            </a:r>
            <a:r>
              <a:rPr lang="en-US" sz="1200" dirty="0">
                <a:hlinkClick r:id="rId6"/>
              </a:rPr>
              <a:t>Learning Phrase Representations using RNN Encoder–Decoder for Statistical Machine Translation</a:t>
            </a:r>
            <a:r>
              <a:rPr lang="en-US" sz="1200" dirty="0"/>
              <a:t>”.</a:t>
            </a:r>
          </a:p>
        </p:txBody>
      </p:sp>
    </p:spTree>
    <p:custDataLst>
      <p:tags r:id="rId1"/>
    </p:custDataLst>
    <p:extLst>
      <p:ext uri="{BB962C8B-B14F-4D97-AF65-F5344CB8AC3E}">
        <p14:creationId xmlns:p14="http://schemas.microsoft.com/office/powerpoint/2010/main" val="3610760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Encoder-decoder models for machine translation</a:t>
            </a:r>
          </a:p>
        </p:txBody>
      </p:sp>
      <p:sp>
        <p:nvSpPr>
          <p:cNvPr id="4" name="Content Placeholder 3"/>
          <p:cNvSpPr>
            <a:spLocks noGrp="1"/>
          </p:cNvSpPr>
          <p:nvPr>
            <p:ph idx="1"/>
          </p:nvPr>
        </p:nvSpPr>
        <p:spPr>
          <a:xfrm>
            <a:off x="252724" y="4414520"/>
            <a:ext cx="11101076" cy="1762443"/>
          </a:xfrm>
        </p:spPr>
        <p:txBody>
          <a:bodyPr>
            <a:normAutofit/>
          </a:bodyPr>
          <a:lstStyle/>
          <a:p>
            <a:r>
              <a:rPr lang="en-US" dirty="0"/>
              <a:t>Big RNNs trained end-to-end: </a:t>
            </a:r>
            <a:r>
              <a:rPr lang="en-US" dirty="0">
                <a:solidFill>
                  <a:srgbClr val="0000FF"/>
                </a:solidFill>
              </a:rPr>
              <a:t>encoder-decoder</a:t>
            </a:r>
            <a:r>
              <a:rPr lang="en-US" dirty="0"/>
              <a:t>.</a:t>
            </a:r>
          </a:p>
          <a:p>
            <a:pPr lvl="1"/>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9556" y="1343755"/>
            <a:ext cx="5051007" cy="2915679"/>
          </a:xfrm>
          <a:prstGeom prst="rect">
            <a:avLst/>
          </a:prstGeom>
        </p:spPr>
      </p:pic>
      <p:sp>
        <p:nvSpPr>
          <p:cNvPr id="6" name="Rectangle 5"/>
          <p:cNvSpPr/>
          <p:nvPr/>
        </p:nvSpPr>
        <p:spPr>
          <a:xfrm>
            <a:off x="6088340" y="1343754"/>
            <a:ext cx="5186445" cy="2621468"/>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49FD2C73-A9B9-422C-9D39-99B043AE77F0}"/>
              </a:ext>
            </a:extLst>
          </p:cNvPr>
          <p:cNvSpPr/>
          <p:nvPr/>
        </p:nvSpPr>
        <p:spPr>
          <a:xfrm>
            <a:off x="-309880" y="1523924"/>
            <a:ext cx="3535680" cy="954107"/>
          </a:xfrm>
          <a:prstGeom prst="rect">
            <a:avLst/>
          </a:prstGeom>
        </p:spPr>
        <p:txBody>
          <a:bodyPr wrap="square">
            <a:spAutoFit/>
          </a:bodyPr>
          <a:lstStyle/>
          <a:p>
            <a:pPr lvl="1" fontAlgn="base"/>
            <a:r>
              <a:rPr lang="en-US" sz="1400" dirty="0">
                <a:solidFill>
                  <a:srgbClr val="0070C0"/>
                </a:solidFill>
              </a:rPr>
              <a:t>The encoder steps through the input time steps and encodes the entire sequence into a fixed length vector called a context vector.</a:t>
            </a:r>
          </a:p>
        </p:txBody>
      </p:sp>
      <p:sp>
        <p:nvSpPr>
          <p:cNvPr id="8" name="Rectangle 7">
            <a:extLst>
              <a:ext uri="{FF2B5EF4-FFF2-40B4-BE49-F238E27FC236}">
                <a16:creationId xmlns:a16="http://schemas.microsoft.com/office/drawing/2014/main" id="{44930734-A117-46B4-815C-DF3A7E5E8F1E}"/>
              </a:ext>
            </a:extLst>
          </p:cNvPr>
          <p:cNvSpPr/>
          <p:nvPr/>
        </p:nvSpPr>
        <p:spPr>
          <a:xfrm>
            <a:off x="9022080" y="1523924"/>
            <a:ext cx="3169920" cy="738664"/>
          </a:xfrm>
          <a:prstGeom prst="rect">
            <a:avLst/>
          </a:prstGeom>
        </p:spPr>
        <p:txBody>
          <a:bodyPr wrap="square">
            <a:spAutoFit/>
          </a:bodyPr>
          <a:lstStyle/>
          <a:p>
            <a:r>
              <a:rPr lang="en-US" sz="1400" dirty="0">
                <a:solidFill>
                  <a:srgbClr val="C00000"/>
                </a:solidFill>
              </a:rPr>
              <a:t>The decoder steps through the output time steps while reading from the context vector.</a:t>
            </a:r>
          </a:p>
        </p:txBody>
      </p:sp>
      <p:sp>
        <p:nvSpPr>
          <p:cNvPr id="9" name="Rectangle 8">
            <a:extLst>
              <a:ext uri="{FF2B5EF4-FFF2-40B4-BE49-F238E27FC236}">
                <a16:creationId xmlns:a16="http://schemas.microsoft.com/office/drawing/2014/main" id="{B942F023-418F-4E14-8A2D-57C11A58B40A}"/>
              </a:ext>
            </a:extLst>
          </p:cNvPr>
          <p:cNvSpPr/>
          <p:nvPr/>
        </p:nvSpPr>
        <p:spPr>
          <a:xfrm>
            <a:off x="-452120" y="6377769"/>
            <a:ext cx="9921240" cy="461665"/>
          </a:xfrm>
          <a:prstGeom prst="rect">
            <a:avLst/>
          </a:prstGeom>
        </p:spPr>
        <p:txBody>
          <a:bodyPr wrap="square">
            <a:spAutoFit/>
          </a:bodyPr>
          <a:lstStyle/>
          <a:p>
            <a:pPr lvl="1"/>
            <a:r>
              <a:rPr lang="en-US" sz="1200" dirty="0"/>
              <a:t>Ilya </a:t>
            </a:r>
            <a:r>
              <a:rPr lang="en-US" sz="1200" dirty="0" err="1"/>
              <a:t>Sutskever</a:t>
            </a:r>
            <a:r>
              <a:rPr lang="en-US" sz="1200" dirty="0"/>
              <a:t>, et al.  “</a:t>
            </a:r>
            <a:r>
              <a:rPr lang="en-US" sz="1200" dirty="0">
                <a:hlinkClick r:id="rId5"/>
              </a:rPr>
              <a:t>Sequence to Sequence Learning with Neural Networks</a:t>
            </a:r>
            <a:r>
              <a:rPr lang="en-US" sz="1200" dirty="0"/>
              <a:t>” using LSTMs.</a:t>
            </a:r>
          </a:p>
          <a:p>
            <a:pPr lvl="1"/>
            <a:r>
              <a:rPr lang="en-US" sz="1200" dirty="0" err="1"/>
              <a:t>Kyunghyun</a:t>
            </a:r>
            <a:r>
              <a:rPr lang="en-US" sz="1200" dirty="0"/>
              <a:t> Cho, et al.  “</a:t>
            </a:r>
            <a:r>
              <a:rPr lang="en-US" sz="1200" dirty="0">
                <a:hlinkClick r:id="rId6"/>
              </a:rPr>
              <a:t>Learning Phrase Representations using RNN Encoder–Decoder for Statistical Machine Translation</a:t>
            </a:r>
            <a:r>
              <a:rPr lang="en-US" sz="1200" dirty="0"/>
              <a:t>”.</a:t>
            </a:r>
          </a:p>
        </p:txBody>
      </p:sp>
    </p:spTree>
    <p:custDataLst>
      <p:tags r:id="rId1"/>
    </p:custDataLst>
    <p:extLst>
      <p:ext uri="{BB962C8B-B14F-4D97-AF65-F5344CB8AC3E}">
        <p14:creationId xmlns:p14="http://schemas.microsoft.com/office/powerpoint/2010/main" val="1615186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Encoder-decoder models for machine translation</a:t>
            </a:r>
          </a:p>
        </p:txBody>
      </p:sp>
      <p:sp>
        <p:nvSpPr>
          <p:cNvPr id="4" name="Content Placeholder 3"/>
          <p:cNvSpPr>
            <a:spLocks noGrp="1"/>
          </p:cNvSpPr>
          <p:nvPr>
            <p:ph idx="1"/>
          </p:nvPr>
        </p:nvSpPr>
        <p:spPr>
          <a:xfrm>
            <a:off x="252724" y="4490720"/>
            <a:ext cx="11101076" cy="1686243"/>
          </a:xfrm>
        </p:spPr>
        <p:txBody>
          <a:bodyPr>
            <a:normAutofit/>
          </a:bodyPr>
          <a:lstStyle/>
          <a:p>
            <a:r>
              <a:rPr lang="en-US" dirty="0"/>
              <a:t>Big RNNs trained end-to-end: </a:t>
            </a:r>
            <a:r>
              <a:rPr lang="en-US" dirty="0">
                <a:solidFill>
                  <a:srgbClr val="0000FF"/>
                </a:solidFill>
              </a:rPr>
              <a:t>encoder-decoder</a:t>
            </a:r>
            <a:r>
              <a:rPr lang="en-US" dirty="0"/>
              <a:t>.</a:t>
            </a:r>
          </a:p>
          <a:p>
            <a:pPr lvl="1"/>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9557" y="1343755"/>
            <a:ext cx="5051005" cy="2915679"/>
          </a:xfrm>
          <a:prstGeom prst="rect">
            <a:avLst/>
          </a:prstGeom>
        </p:spPr>
      </p:pic>
      <p:sp>
        <p:nvSpPr>
          <p:cNvPr id="6" name="Rectangle 5"/>
          <p:cNvSpPr/>
          <p:nvPr/>
        </p:nvSpPr>
        <p:spPr>
          <a:xfrm>
            <a:off x="6765666" y="1343754"/>
            <a:ext cx="5186445" cy="2621468"/>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p:cNvSpPr/>
          <p:nvPr/>
        </p:nvSpPr>
        <p:spPr>
          <a:xfrm>
            <a:off x="6692290" y="1763889"/>
            <a:ext cx="5186445" cy="204611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092F955C-3B3C-47B4-8098-12F0DEC5D134}"/>
              </a:ext>
            </a:extLst>
          </p:cNvPr>
          <p:cNvSpPr/>
          <p:nvPr/>
        </p:nvSpPr>
        <p:spPr>
          <a:xfrm>
            <a:off x="-309880" y="1523924"/>
            <a:ext cx="3535680" cy="954107"/>
          </a:xfrm>
          <a:prstGeom prst="rect">
            <a:avLst/>
          </a:prstGeom>
        </p:spPr>
        <p:txBody>
          <a:bodyPr wrap="square">
            <a:spAutoFit/>
          </a:bodyPr>
          <a:lstStyle/>
          <a:p>
            <a:pPr lvl="1" fontAlgn="base"/>
            <a:r>
              <a:rPr lang="en-US" sz="1400" dirty="0">
                <a:solidFill>
                  <a:srgbClr val="0070C0"/>
                </a:solidFill>
              </a:rPr>
              <a:t>The encoder steps through the input time steps and encodes the entire sequence into a fixed length vector called a context vector.</a:t>
            </a:r>
          </a:p>
        </p:txBody>
      </p:sp>
      <p:sp>
        <p:nvSpPr>
          <p:cNvPr id="9" name="Rectangle 8">
            <a:extLst>
              <a:ext uri="{FF2B5EF4-FFF2-40B4-BE49-F238E27FC236}">
                <a16:creationId xmlns:a16="http://schemas.microsoft.com/office/drawing/2014/main" id="{FB4ACAD0-9A07-48BD-B62D-851F2817F9C8}"/>
              </a:ext>
            </a:extLst>
          </p:cNvPr>
          <p:cNvSpPr/>
          <p:nvPr/>
        </p:nvSpPr>
        <p:spPr>
          <a:xfrm>
            <a:off x="9022080" y="1523924"/>
            <a:ext cx="3169920" cy="738664"/>
          </a:xfrm>
          <a:prstGeom prst="rect">
            <a:avLst/>
          </a:prstGeom>
        </p:spPr>
        <p:txBody>
          <a:bodyPr wrap="square">
            <a:spAutoFit/>
          </a:bodyPr>
          <a:lstStyle/>
          <a:p>
            <a:r>
              <a:rPr lang="en-US" sz="1400" dirty="0">
                <a:solidFill>
                  <a:srgbClr val="C00000"/>
                </a:solidFill>
              </a:rPr>
              <a:t>The decoder steps through the output time steps while reading from the context vector.</a:t>
            </a:r>
          </a:p>
        </p:txBody>
      </p:sp>
      <p:sp>
        <p:nvSpPr>
          <p:cNvPr id="10" name="Rectangle 9">
            <a:extLst>
              <a:ext uri="{FF2B5EF4-FFF2-40B4-BE49-F238E27FC236}">
                <a16:creationId xmlns:a16="http://schemas.microsoft.com/office/drawing/2014/main" id="{47DAD10B-B396-47C4-9E50-1686224AA74B}"/>
              </a:ext>
            </a:extLst>
          </p:cNvPr>
          <p:cNvSpPr/>
          <p:nvPr/>
        </p:nvSpPr>
        <p:spPr>
          <a:xfrm>
            <a:off x="-452120" y="6377769"/>
            <a:ext cx="9921240" cy="461665"/>
          </a:xfrm>
          <a:prstGeom prst="rect">
            <a:avLst/>
          </a:prstGeom>
        </p:spPr>
        <p:txBody>
          <a:bodyPr wrap="square">
            <a:spAutoFit/>
          </a:bodyPr>
          <a:lstStyle/>
          <a:p>
            <a:pPr lvl="1"/>
            <a:r>
              <a:rPr lang="en-US" sz="1200" dirty="0"/>
              <a:t>Ilya </a:t>
            </a:r>
            <a:r>
              <a:rPr lang="en-US" sz="1200" dirty="0" err="1"/>
              <a:t>Sutskever</a:t>
            </a:r>
            <a:r>
              <a:rPr lang="en-US" sz="1200" dirty="0"/>
              <a:t>, et al.  “</a:t>
            </a:r>
            <a:r>
              <a:rPr lang="en-US" sz="1200" dirty="0">
                <a:hlinkClick r:id="rId5"/>
              </a:rPr>
              <a:t>Sequence to Sequence Learning with Neural Networks</a:t>
            </a:r>
            <a:r>
              <a:rPr lang="en-US" sz="1200" dirty="0"/>
              <a:t>” using LSTMs.</a:t>
            </a:r>
          </a:p>
          <a:p>
            <a:pPr lvl="1"/>
            <a:r>
              <a:rPr lang="en-US" sz="1200" dirty="0" err="1"/>
              <a:t>Kyunghyun</a:t>
            </a:r>
            <a:r>
              <a:rPr lang="en-US" sz="1200" dirty="0"/>
              <a:t> Cho, et al.  “</a:t>
            </a:r>
            <a:r>
              <a:rPr lang="en-US" sz="1200" dirty="0">
                <a:hlinkClick r:id="rId6"/>
              </a:rPr>
              <a:t>Learning Phrase Representations using RNN Encoder–Decoder for Statistical Machine Translation</a:t>
            </a:r>
            <a:r>
              <a:rPr lang="en-US" sz="1200" dirty="0"/>
              <a:t>”.</a:t>
            </a:r>
          </a:p>
        </p:txBody>
      </p:sp>
    </p:spTree>
    <p:custDataLst>
      <p:tags r:id="rId1"/>
    </p:custDataLst>
    <p:extLst>
      <p:ext uri="{BB962C8B-B14F-4D97-AF65-F5344CB8AC3E}">
        <p14:creationId xmlns:p14="http://schemas.microsoft.com/office/powerpoint/2010/main" val="678955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Encoder-decoder models for machine translation</a:t>
            </a:r>
          </a:p>
        </p:txBody>
      </p:sp>
      <p:sp>
        <p:nvSpPr>
          <p:cNvPr id="4" name="Content Placeholder 3"/>
          <p:cNvSpPr>
            <a:spLocks noGrp="1"/>
          </p:cNvSpPr>
          <p:nvPr>
            <p:ph idx="1"/>
          </p:nvPr>
        </p:nvSpPr>
        <p:spPr>
          <a:xfrm>
            <a:off x="252724" y="4439920"/>
            <a:ext cx="11101076" cy="1737043"/>
          </a:xfrm>
        </p:spPr>
        <p:txBody>
          <a:bodyPr>
            <a:normAutofit/>
          </a:bodyPr>
          <a:lstStyle/>
          <a:p>
            <a:r>
              <a:rPr lang="en-US" dirty="0"/>
              <a:t>Big RNNs trained end-to-end: </a:t>
            </a:r>
            <a:r>
              <a:rPr lang="en-US" dirty="0">
                <a:solidFill>
                  <a:srgbClr val="0000FF"/>
                </a:solidFill>
              </a:rPr>
              <a:t>encoder-decoder</a:t>
            </a:r>
            <a:r>
              <a:rPr lang="en-US" dirty="0"/>
              <a:t>.</a:t>
            </a:r>
          </a:p>
          <a:p>
            <a:pPr lvl="1"/>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9557" y="1343755"/>
            <a:ext cx="5051005" cy="2915679"/>
          </a:xfrm>
          <a:prstGeom prst="rect">
            <a:avLst/>
          </a:prstGeom>
        </p:spPr>
      </p:pic>
      <p:sp>
        <p:nvSpPr>
          <p:cNvPr id="6" name="Rectangle 5"/>
          <p:cNvSpPr/>
          <p:nvPr/>
        </p:nvSpPr>
        <p:spPr>
          <a:xfrm>
            <a:off x="7612326" y="1343754"/>
            <a:ext cx="5186445" cy="2621468"/>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6"/>
          <p:cNvSpPr/>
          <p:nvPr/>
        </p:nvSpPr>
        <p:spPr>
          <a:xfrm>
            <a:off x="7327285" y="1763889"/>
            <a:ext cx="5186445" cy="204611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48A618DE-62EB-4CC1-A323-C324CD0459E9}"/>
              </a:ext>
            </a:extLst>
          </p:cNvPr>
          <p:cNvSpPr/>
          <p:nvPr/>
        </p:nvSpPr>
        <p:spPr>
          <a:xfrm>
            <a:off x="-309880" y="1523924"/>
            <a:ext cx="3535680" cy="954107"/>
          </a:xfrm>
          <a:prstGeom prst="rect">
            <a:avLst/>
          </a:prstGeom>
        </p:spPr>
        <p:txBody>
          <a:bodyPr wrap="square">
            <a:spAutoFit/>
          </a:bodyPr>
          <a:lstStyle/>
          <a:p>
            <a:pPr lvl="1" fontAlgn="base"/>
            <a:r>
              <a:rPr lang="en-US" sz="1400" dirty="0">
                <a:solidFill>
                  <a:srgbClr val="0070C0"/>
                </a:solidFill>
              </a:rPr>
              <a:t>The encoder steps through the input time steps and encodes the entire sequence into a fixed length vector called a context vector.</a:t>
            </a:r>
          </a:p>
        </p:txBody>
      </p:sp>
      <p:sp>
        <p:nvSpPr>
          <p:cNvPr id="9" name="Rectangle 8">
            <a:extLst>
              <a:ext uri="{FF2B5EF4-FFF2-40B4-BE49-F238E27FC236}">
                <a16:creationId xmlns:a16="http://schemas.microsoft.com/office/drawing/2014/main" id="{70776B31-062A-4354-B678-BDB71BAD0157}"/>
              </a:ext>
            </a:extLst>
          </p:cNvPr>
          <p:cNvSpPr/>
          <p:nvPr/>
        </p:nvSpPr>
        <p:spPr>
          <a:xfrm>
            <a:off x="9022080" y="1523924"/>
            <a:ext cx="3169920" cy="738664"/>
          </a:xfrm>
          <a:prstGeom prst="rect">
            <a:avLst/>
          </a:prstGeom>
        </p:spPr>
        <p:txBody>
          <a:bodyPr wrap="square">
            <a:spAutoFit/>
          </a:bodyPr>
          <a:lstStyle/>
          <a:p>
            <a:r>
              <a:rPr lang="en-US" sz="1400" dirty="0">
                <a:solidFill>
                  <a:srgbClr val="C00000"/>
                </a:solidFill>
              </a:rPr>
              <a:t>The decoder steps through the output time steps while reading from the context vector.</a:t>
            </a:r>
          </a:p>
        </p:txBody>
      </p:sp>
      <p:sp>
        <p:nvSpPr>
          <p:cNvPr id="10" name="Rectangle 9">
            <a:extLst>
              <a:ext uri="{FF2B5EF4-FFF2-40B4-BE49-F238E27FC236}">
                <a16:creationId xmlns:a16="http://schemas.microsoft.com/office/drawing/2014/main" id="{682A1C16-4F91-4B56-8804-FBCBFC43E7BE}"/>
              </a:ext>
            </a:extLst>
          </p:cNvPr>
          <p:cNvSpPr/>
          <p:nvPr/>
        </p:nvSpPr>
        <p:spPr>
          <a:xfrm>
            <a:off x="-452120" y="6377769"/>
            <a:ext cx="9921240" cy="461665"/>
          </a:xfrm>
          <a:prstGeom prst="rect">
            <a:avLst/>
          </a:prstGeom>
        </p:spPr>
        <p:txBody>
          <a:bodyPr wrap="square">
            <a:spAutoFit/>
          </a:bodyPr>
          <a:lstStyle/>
          <a:p>
            <a:pPr lvl="1"/>
            <a:r>
              <a:rPr lang="en-US" sz="1200" dirty="0"/>
              <a:t>Ilya </a:t>
            </a:r>
            <a:r>
              <a:rPr lang="en-US" sz="1200" dirty="0" err="1"/>
              <a:t>Sutskever</a:t>
            </a:r>
            <a:r>
              <a:rPr lang="en-US" sz="1200" dirty="0"/>
              <a:t>, et al.  “</a:t>
            </a:r>
            <a:r>
              <a:rPr lang="en-US" sz="1200" dirty="0">
                <a:hlinkClick r:id="rId5"/>
              </a:rPr>
              <a:t>Sequence to Sequence Learning with Neural Networks</a:t>
            </a:r>
            <a:r>
              <a:rPr lang="en-US" sz="1200" dirty="0"/>
              <a:t>” using LSTMs.</a:t>
            </a:r>
          </a:p>
          <a:p>
            <a:pPr lvl="1"/>
            <a:r>
              <a:rPr lang="en-US" sz="1200" dirty="0" err="1"/>
              <a:t>Kyunghyun</a:t>
            </a:r>
            <a:r>
              <a:rPr lang="en-US" sz="1200" dirty="0"/>
              <a:t> Cho, et al.  “</a:t>
            </a:r>
            <a:r>
              <a:rPr lang="en-US" sz="1200" dirty="0">
                <a:hlinkClick r:id="rId6"/>
              </a:rPr>
              <a:t>Learning Phrase Representations using RNN Encoder–Decoder for Statistical Machine Translation</a:t>
            </a:r>
            <a:r>
              <a:rPr lang="en-US" sz="1200" dirty="0"/>
              <a:t>”.</a:t>
            </a:r>
          </a:p>
        </p:txBody>
      </p:sp>
    </p:spTree>
    <p:custDataLst>
      <p:tags r:id="rId1"/>
    </p:custDataLst>
    <p:extLst>
      <p:ext uri="{BB962C8B-B14F-4D97-AF65-F5344CB8AC3E}">
        <p14:creationId xmlns:p14="http://schemas.microsoft.com/office/powerpoint/2010/main" val="3134843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Encoder-decoder models for machine translation</a:t>
            </a:r>
          </a:p>
        </p:txBody>
      </p:sp>
      <p:sp>
        <p:nvSpPr>
          <p:cNvPr id="4" name="Content Placeholder 3"/>
          <p:cNvSpPr>
            <a:spLocks noGrp="1"/>
          </p:cNvSpPr>
          <p:nvPr>
            <p:ph idx="1"/>
          </p:nvPr>
        </p:nvSpPr>
        <p:spPr>
          <a:xfrm>
            <a:off x="252724" y="4455160"/>
            <a:ext cx="11101076" cy="1721803"/>
          </a:xfrm>
        </p:spPr>
        <p:txBody>
          <a:bodyPr>
            <a:normAutofit/>
          </a:bodyPr>
          <a:lstStyle/>
          <a:p>
            <a:r>
              <a:rPr lang="en-US" dirty="0"/>
              <a:t>Big RNNs trained end-to-end: </a:t>
            </a:r>
            <a:r>
              <a:rPr lang="en-US" dirty="0">
                <a:solidFill>
                  <a:srgbClr val="0000FF"/>
                </a:solidFill>
              </a:rPr>
              <a:t>encoder-decoder</a:t>
            </a:r>
            <a:r>
              <a:rPr lang="en-US" dirty="0"/>
              <a:t>.</a:t>
            </a:r>
          </a:p>
          <a:p>
            <a:pPr lvl="1"/>
            <a:r>
              <a:rPr lang="en-US" dirty="0"/>
              <a:t>Generalize well to long sequences.</a:t>
            </a:r>
          </a:p>
          <a:p>
            <a:pPr lvl="1"/>
            <a:r>
              <a:rPr lang="en-US" dirty="0"/>
              <a:t>Small memory footprint.</a:t>
            </a:r>
          </a:p>
          <a:p>
            <a:pPr lvl="1"/>
            <a:r>
              <a:rPr lang="en-US" dirty="0"/>
              <a:t>Simple decoder.</a:t>
            </a:r>
          </a:p>
          <a:p>
            <a:pPr lvl="1"/>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9557" y="1343755"/>
            <a:ext cx="5051005" cy="2915679"/>
          </a:xfrm>
          <a:prstGeom prst="rect">
            <a:avLst/>
          </a:prstGeom>
        </p:spPr>
      </p:pic>
      <p:sp>
        <p:nvSpPr>
          <p:cNvPr id="6" name="Rectangle 5">
            <a:extLst>
              <a:ext uri="{FF2B5EF4-FFF2-40B4-BE49-F238E27FC236}">
                <a16:creationId xmlns:a16="http://schemas.microsoft.com/office/drawing/2014/main" id="{CFEA2048-41AF-452E-86C7-79DEB0E68B04}"/>
              </a:ext>
            </a:extLst>
          </p:cNvPr>
          <p:cNvSpPr/>
          <p:nvPr/>
        </p:nvSpPr>
        <p:spPr>
          <a:xfrm>
            <a:off x="-309880" y="1523924"/>
            <a:ext cx="3535680" cy="954107"/>
          </a:xfrm>
          <a:prstGeom prst="rect">
            <a:avLst/>
          </a:prstGeom>
        </p:spPr>
        <p:txBody>
          <a:bodyPr wrap="square">
            <a:spAutoFit/>
          </a:bodyPr>
          <a:lstStyle/>
          <a:p>
            <a:pPr lvl="1" fontAlgn="base"/>
            <a:r>
              <a:rPr lang="en-US" sz="1400" dirty="0">
                <a:solidFill>
                  <a:srgbClr val="0070C0"/>
                </a:solidFill>
              </a:rPr>
              <a:t>The encoder steps through the input time steps and encodes the entire sequence into a fixed length vector called a context vector.</a:t>
            </a:r>
          </a:p>
        </p:txBody>
      </p:sp>
      <p:sp>
        <p:nvSpPr>
          <p:cNvPr id="7" name="Rectangle 6">
            <a:extLst>
              <a:ext uri="{FF2B5EF4-FFF2-40B4-BE49-F238E27FC236}">
                <a16:creationId xmlns:a16="http://schemas.microsoft.com/office/drawing/2014/main" id="{04EFFEE4-B938-4C35-A195-B876B78897CB}"/>
              </a:ext>
            </a:extLst>
          </p:cNvPr>
          <p:cNvSpPr/>
          <p:nvPr/>
        </p:nvSpPr>
        <p:spPr>
          <a:xfrm>
            <a:off x="9022080" y="1523924"/>
            <a:ext cx="3169920" cy="738664"/>
          </a:xfrm>
          <a:prstGeom prst="rect">
            <a:avLst/>
          </a:prstGeom>
        </p:spPr>
        <p:txBody>
          <a:bodyPr wrap="square">
            <a:spAutoFit/>
          </a:bodyPr>
          <a:lstStyle/>
          <a:p>
            <a:r>
              <a:rPr lang="en-US" sz="1400" dirty="0">
                <a:solidFill>
                  <a:srgbClr val="C00000"/>
                </a:solidFill>
              </a:rPr>
              <a:t>The decoder steps through the output time steps while reading from the context vector.</a:t>
            </a:r>
          </a:p>
        </p:txBody>
      </p:sp>
      <p:sp>
        <p:nvSpPr>
          <p:cNvPr id="8" name="Rectangle 7">
            <a:extLst>
              <a:ext uri="{FF2B5EF4-FFF2-40B4-BE49-F238E27FC236}">
                <a16:creationId xmlns:a16="http://schemas.microsoft.com/office/drawing/2014/main" id="{D694C44D-FAF5-4332-81C8-DC35AC8EDAFE}"/>
              </a:ext>
            </a:extLst>
          </p:cNvPr>
          <p:cNvSpPr/>
          <p:nvPr/>
        </p:nvSpPr>
        <p:spPr>
          <a:xfrm>
            <a:off x="-452120" y="6377769"/>
            <a:ext cx="9921240" cy="461665"/>
          </a:xfrm>
          <a:prstGeom prst="rect">
            <a:avLst/>
          </a:prstGeom>
        </p:spPr>
        <p:txBody>
          <a:bodyPr wrap="square">
            <a:spAutoFit/>
          </a:bodyPr>
          <a:lstStyle/>
          <a:p>
            <a:pPr lvl="1"/>
            <a:r>
              <a:rPr lang="en-US" sz="1200" dirty="0"/>
              <a:t>Ilya </a:t>
            </a:r>
            <a:r>
              <a:rPr lang="en-US" sz="1200" dirty="0" err="1"/>
              <a:t>Sutskever</a:t>
            </a:r>
            <a:r>
              <a:rPr lang="en-US" sz="1200" dirty="0"/>
              <a:t>, et al.  “</a:t>
            </a:r>
            <a:r>
              <a:rPr lang="en-US" sz="1200" dirty="0">
                <a:hlinkClick r:id="rId5"/>
              </a:rPr>
              <a:t>Sequence to Sequence Learning with Neural Networks</a:t>
            </a:r>
            <a:r>
              <a:rPr lang="en-US" sz="1200" dirty="0"/>
              <a:t>” using LSTMs.</a:t>
            </a:r>
          </a:p>
          <a:p>
            <a:pPr lvl="1"/>
            <a:r>
              <a:rPr lang="en-US" sz="1200" dirty="0" err="1"/>
              <a:t>Kyunghyun</a:t>
            </a:r>
            <a:r>
              <a:rPr lang="en-US" sz="1200" dirty="0"/>
              <a:t> Cho, et al.  “</a:t>
            </a:r>
            <a:r>
              <a:rPr lang="en-US" sz="1200" dirty="0">
                <a:hlinkClick r:id="rId6"/>
              </a:rPr>
              <a:t>Learning Phrase Representations using RNN Encoder–Decoder for Statistical Machine Translation</a:t>
            </a:r>
            <a:r>
              <a:rPr lang="en-US" sz="1200" dirty="0"/>
              <a:t>”.</a:t>
            </a:r>
          </a:p>
        </p:txBody>
      </p:sp>
    </p:spTree>
    <p:custDataLst>
      <p:tags r:id="rId1"/>
    </p:custDataLst>
    <p:extLst>
      <p:ext uri="{BB962C8B-B14F-4D97-AF65-F5344CB8AC3E}">
        <p14:creationId xmlns:p14="http://schemas.microsoft.com/office/powerpoint/2010/main" val="351291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5.1"/>
</p:tagLst>
</file>

<file path=ppt/tags/tag10.xml><?xml version="1.0" encoding="utf-8"?>
<p:tagLst xmlns:a="http://schemas.openxmlformats.org/drawingml/2006/main" xmlns:r="http://schemas.openxmlformats.org/officeDocument/2006/relationships" xmlns:p="http://schemas.openxmlformats.org/presentationml/2006/main">
  <p:tag name="TIMING" val="|14.1|5.5"/>
</p:tagLst>
</file>

<file path=ppt/tags/tag2.xml><?xml version="1.0" encoding="utf-8"?>
<p:tagLst xmlns:a="http://schemas.openxmlformats.org/drawingml/2006/main" xmlns:r="http://schemas.openxmlformats.org/officeDocument/2006/relationships" xmlns:p="http://schemas.openxmlformats.org/presentationml/2006/main">
  <p:tag name="TIMING" val="|55.1"/>
</p:tagLst>
</file>

<file path=ppt/tags/tag3.xml><?xml version="1.0" encoding="utf-8"?>
<p:tagLst xmlns:a="http://schemas.openxmlformats.org/drawingml/2006/main" xmlns:r="http://schemas.openxmlformats.org/officeDocument/2006/relationships" xmlns:p="http://schemas.openxmlformats.org/presentationml/2006/main">
  <p:tag name="TIMING" val="|55.1"/>
</p:tagLst>
</file>

<file path=ppt/tags/tag4.xml><?xml version="1.0" encoding="utf-8"?>
<p:tagLst xmlns:a="http://schemas.openxmlformats.org/drawingml/2006/main" xmlns:r="http://schemas.openxmlformats.org/officeDocument/2006/relationships" xmlns:p="http://schemas.openxmlformats.org/presentationml/2006/main">
  <p:tag name="TIMING" val="|55.1"/>
</p:tagLst>
</file>

<file path=ppt/tags/tag5.xml><?xml version="1.0" encoding="utf-8"?>
<p:tagLst xmlns:a="http://schemas.openxmlformats.org/drawingml/2006/main" xmlns:r="http://schemas.openxmlformats.org/officeDocument/2006/relationships" xmlns:p="http://schemas.openxmlformats.org/presentationml/2006/main">
  <p:tag name="TIMING" val="|55.1"/>
</p:tagLst>
</file>

<file path=ppt/tags/tag6.xml><?xml version="1.0" encoding="utf-8"?>
<p:tagLst xmlns:a="http://schemas.openxmlformats.org/drawingml/2006/main" xmlns:r="http://schemas.openxmlformats.org/officeDocument/2006/relationships" xmlns:p="http://schemas.openxmlformats.org/presentationml/2006/main">
  <p:tag name="TIMING" val="|55.1"/>
</p:tagLst>
</file>

<file path=ppt/tags/tag7.xml><?xml version="1.0" encoding="utf-8"?>
<p:tagLst xmlns:a="http://schemas.openxmlformats.org/drawingml/2006/main" xmlns:r="http://schemas.openxmlformats.org/officeDocument/2006/relationships" xmlns:p="http://schemas.openxmlformats.org/presentationml/2006/main">
  <p:tag name="TIMING" val="|55.1"/>
</p:tagLst>
</file>

<file path=ppt/tags/tag8.xml><?xml version="1.0" encoding="utf-8"?>
<p:tagLst xmlns:a="http://schemas.openxmlformats.org/drawingml/2006/main" xmlns:r="http://schemas.openxmlformats.org/officeDocument/2006/relationships" xmlns:p="http://schemas.openxmlformats.org/presentationml/2006/main">
  <p:tag name="TIMING" val="|55.1"/>
</p:tagLst>
</file>

<file path=ppt/tags/tag9.xml><?xml version="1.0" encoding="utf-8"?>
<p:tagLst xmlns:a="http://schemas.openxmlformats.org/drawingml/2006/main" xmlns:r="http://schemas.openxmlformats.org/officeDocument/2006/relationships" xmlns:p="http://schemas.openxmlformats.org/presentationml/2006/main">
  <p:tag name="TIMING" val="|8.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0CC1959EBA08040BF18BAF273C2C001" ma:contentTypeVersion="10" ma:contentTypeDescription="Create a new document." ma:contentTypeScope="" ma:versionID="06db3278ed533809c94f5279329ac84d">
  <xsd:schema xmlns:xsd="http://www.w3.org/2001/XMLSchema" xmlns:xs="http://www.w3.org/2001/XMLSchema" xmlns:p="http://schemas.microsoft.com/office/2006/metadata/properties" xmlns:ns3="95c2d795-2161-44db-be53-9d4a235d5312" xmlns:ns4="576909fa-77ce-47f8-93dd-c8a9bfccec53" targetNamespace="http://schemas.microsoft.com/office/2006/metadata/properties" ma:root="true" ma:fieldsID="c1ede0308c4c2124685695b5bd2a307e" ns3:_="" ns4:_="">
    <xsd:import namespace="95c2d795-2161-44db-be53-9d4a235d5312"/>
    <xsd:import namespace="576909fa-77ce-47f8-93dd-c8a9bfccec5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c2d795-2161-44db-be53-9d4a235d531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76909fa-77ce-47f8-93dd-c8a9bfccec5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284A832-607A-4C44-9376-955F9FECEB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c2d795-2161-44db-be53-9d4a235d5312"/>
    <ds:schemaRef ds:uri="576909fa-77ce-47f8-93dd-c8a9bfccec5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5F6F7A-961C-43A5-A0CA-9A05B7793747}">
  <ds:schemaRefs>
    <ds:schemaRef ds:uri="http://schemas.microsoft.com/sharepoint/v3/contenttype/forms"/>
  </ds:schemaRefs>
</ds:datastoreItem>
</file>

<file path=customXml/itemProps3.xml><?xml version="1.0" encoding="utf-8"?>
<ds:datastoreItem xmlns:ds="http://schemas.openxmlformats.org/officeDocument/2006/customXml" ds:itemID="{D27F6C7E-AAE0-4B45-926E-68021517CEF2}">
  <ds:schemaRefs>
    <ds:schemaRef ds:uri="http://schemas.microsoft.com/office/2006/metadata/properties"/>
    <ds:schemaRef ds:uri="http://www.w3.org/XML/1998/namespace"/>
    <ds:schemaRef ds:uri="http://schemas.microsoft.com/office/2006/documentManagement/types"/>
    <ds:schemaRef ds:uri="95c2d795-2161-44db-be53-9d4a235d5312"/>
    <ds:schemaRef ds:uri="http://schemas.openxmlformats.org/package/2006/metadata/core-properties"/>
    <ds:schemaRef ds:uri="http://schemas.microsoft.com/office/infopath/2007/PartnerControls"/>
    <ds:schemaRef ds:uri="http://purl.org/dc/terms/"/>
    <ds:schemaRef ds:uri="576909fa-77ce-47f8-93dd-c8a9bfccec53"/>
    <ds:schemaRef ds:uri="http://purl.org/dc/elements/1.1/"/>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TotalTime>
  <Words>3208</Words>
  <Application>Microsoft Office PowerPoint</Application>
  <PresentationFormat>Widescreen</PresentationFormat>
  <Paragraphs>427</Paragraphs>
  <Slides>48</Slides>
  <Notes>16</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Calibri Light</vt:lpstr>
      <vt:lpstr>Cambria Math</vt:lpstr>
      <vt:lpstr>Office Theme</vt:lpstr>
      <vt:lpstr>Encoder-decoder models for machine translation</vt:lpstr>
      <vt:lpstr>Encoder-decoder models for machine translation</vt:lpstr>
      <vt:lpstr>Encoder-decoder models for machine translation</vt:lpstr>
      <vt:lpstr>Encoder-decoder models for machine translation</vt:lpstr>
      <vt:lpstr>Encoder-decoder models for machine translation</vt:lpstr>
      <vt:lpstr>Encoder-decoder models for machine translation</vt:lpstr>
      <vt:lpstr>Encoder-decoder models for machine translation</vt:lpstr>
      <vt:lpstr>Encoder-decoder models for machine translation</vt:lpstr>
      <vt:lpstr>Encoder-decoder models for machine translation</vt:lpstr>
      <vt:lpstr>PowerPoint Presentation</vt:lpstr>
      <vt:lpstr>Attention Mechanism</vt:lpstr>
      <vt:lpstr>Attention Mechanism</vt:lpstr>
      <vt:lpstr>Attention Mechanism</vt:lpstr>
      <vt:lpstr>Attention Mechanism</vt:lpstr>
      <vt:lpstr>Attention Mechanism</vt:lpstr>
      <vt:lpstr>Attention Mechanism</vt:lpstr>
      <vt:lpstr>Attention Network</vt:lpstr>
      <vt:lpstr>PowerPoint Presentation</vt:lpstr>
      <vt:lpstr>PowerPoint Presentation</vt:lpstr>
      <vt:lpstr>Alignments (α_ij)</vt:lpstr>
      <vt:lpstr>Hierarchical Attention Network (HAN)</vt:lpstr>
      <vt:lpstr>PowerPoint Presentation</vt:lpstr>
      <vt:lpstr>Auto Encoders </vt:lpstr>
      <vt:lpstr>Agenda</vt:lpstr>
      <vt:lpstr>Agenda</vt:lpstr>
      <vt:lpstr>Supervised vs Unsupervised Learning</vt:lpstr>
      <vt:lpstr>Encoder part of auto-encoder</vt:lpstr>
      <vt:lpstr>Decoder part of auto-encoders</vt:lpstr>
      <vt:lpstr>PowerPoint Presentation</vt:lpstr>
      <vt:lpstr>PowerPoint Presentation</vt:lpstr>
      <vt:lpstr>PowerPoint Presentation</vt:lpstr>
      <vt:lpstr>PowerPoint Presentation</vt:lpstr>
      <vt:lpstr>Denoising Autoencoders (dA)</vt:lpstr>
      <vt:lpstr>Denoising Autoencoders (dA)</vt:lpstr>
      <vt:lpstr>Denoising Autoencoders (dA)</vt:lpstr>
      <vt:lpstr>Agenda</vt:lpstr>
      <vt:lpstr>Stacking auto-encoders</vt:lpstr>
      <vt:lpstr>Stacking auto-encoders</vt:lpstr>
      <vt:lpstr>Stacking auto-encoders</vt:lpstr>
      <vt:lpstr>Stacking auto-encoders: the full network</vt:lpstr>
      <vt:lpstr>Agenda</vt:lpstr>
      <vt:lpstr>How to find documents that are similar to a query document</vt:lpstr>
      <vt:lpstr>How to compress the count vector </vt:lpstr>
      <vt:lpstr>PowerPoint Presentation</vt:lpstr>
      <vt:lpstr>PowerPoint Presentation</vt:lpstr>
      <vt:lpstr>What we did not talk about …</vt:lpstr>
      <vt:lpstr>Take-aways</vt:lpstr>
      <vt:lpstr>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Encoder-decoder models for machine translation</dc:title>
  <dc:creator>Manish Gupta (BING-IDC)</dc:creator>
  <cp:lastModifiedBy>Manish Gupta (BING-IDC)</cp:lastModifiedBy>
  <cp:revision>1</cp:revision>
  <dcterms:created xsi:type="dcterms:W3CDTF">2020-02-19T02:19:28Z</dcterms:created>
  <dcterms:modified xsi:type="dcterms:W3CDTF">2020-02-19T02:24:07Z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gmanish@microsoft.com</vt:lpwstr>
  </property>
  <property fmtid="{D5CDD505-2E9C-101B-9397-08002B2CF9AE}" pid="5" name="MSIP_Label_f42aa342-8706-4288-bd11-ebb85995028c_SetDate">
    <vt:lpwstr>2020-02-19T02:23:46.4415578Z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cc2f1006-433e-4ed9-b35e-4858b2c39249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0x010100D0CC1959EBA08040BF18BAF273C2C001</vt:lpwstr>
  </property>
</Properties>
</file>